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60" r:id="rId5"/>
    <p:sldId id="316" r:id="rId6"/>
    <p:sldId id="256" r:id="rId7"/>
    <p:sldId id="327" r:id="rId8"/>
    <p:sldId id="347" r:id="rId9"/>
    <p:sldId id="348" r:id="rId10"/>
    <p:sldId id="324" r:id="rId11"/>
    <p:sldId id="265" r:id="rId12"/>
    <p:sldId id="329" r:id="rId13"/>
    <p:sldId id="321" r:id="rId14"/>
    <p:sldId id="322" r:id="rId15"/>
    <p:sldId id="333" r:id="rId16"/>
    <p:sldId id="343" r:id="rId17"/>
    <p:sldId id="332" r:id="rId18"/>
    <p:sldId id="331" r:id="rId19"/>
    <p:sldId id="349" r:id="rId20"/>
    <p:sldId id="306" r:id="rId21"/>
    <p:sldId id="335" r:id="rId22"/>
    <p:sldId id="334" r:id="rId23"/>
    <p:sldId id="353" r:id="rId24"/>
    <p:sldId id="352" r:id="rId25"/>
    <p:sldId id="339" r:id="rId26"/>
    <p:sldId id="326" r:id="rId27"/>
    <p:sldId id="340" r:id="rId28"/>
    <p:sldId id="342" r:id="rId29"/>
    <p:sldId id="341" r:id="rId30"/>
    <p:sldId id="344" r:id="rId31"/>
    <p:sldId id="350" r:id="rId32"/>
  </p:sldIdLst>
  <p:sldSz cx="9144000" cy="6858000" type="screen4x3"/>
  <p:notesSz cx="6797675" cy="99282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1">
          <p15:clr>
            <a:srgbClr val="A4A3A4"/>
          </p15:clr>
        </p15:guide>
        <p15:guide id="2" pos="476">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9" autoAdjust="0"/>
    <p:restoredTop sz="75838" autoAdjust="0"/>
  </p:normalViewPr>
  <p:slideViewPr>
    <p:cSldViewPr showGuides="1">
      <p:cViewPr varScale="1">
        <p:scale>
          <a:sx n="90" d="100"/>
          <a:sy n="90" d="100"/>
        </p:scale>
        <p:origin x="2112" y="78"/>
      </p:cViewPr>
      <p:guideLst>
        <p:guide orient="horz" pos="1011"/>
        <p:guide pos="476"/>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61" d="100"/>
          <a:sy n="61" d="100"/>
        </p:scale>
        <p:origin x="-201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18775" y="245782"/>
            <a:ext cx="2945659" cy="496411"/>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398838" y="245782"/>
            <a:ext cx="2945659" cy="496411"/>
          </a:xfrm>
          <a:prstGeom prst="rect">
            <a:avLst/>
          </a:prstGeom>
        </p:spPr>
        <p:txBody>
          <a:bodyPr vert="horz" lIns="91440" tIns="45720" rIns="91440" bIns="45720" rtlCol="0"/>
          <a:lstStyle>
            <a:lvl1pPr algn="r">
              <a:defRPr sz="1200"/>
            </a:lvl1pPr>
          </a:lstStyle>
          <a:p>
            <a:fld id="{F8C0FC3D-85FE-4D83-864D-B5A0A5ACAE9B}" type="datetimeFigureOut">
              <a:rPr lang="nl-NL" smtClean="0"/>
              <a:t>13-3-2020</a:t>
            </a:fld>
            <a:endParaRPr lang="nl-NL"/>
          </a:p>
        </p:txBody>
      </p:sp>
    </p:spTree>
    <p:extLst>
      <p:ext uri="{BB962C8B-B14F-4D97-AF65-F5344CB8AC3E}">
        <p14:creationId xmlns:p14="http://schemas.microsoft.com/office/powerpoint/2010/main" val="38446548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60FC74DE-F654-4713-B6D2-13D62AF2D786}" type="datetimeFigureOut">
              <a:rPr lang="nl-NL" smtClean="0"/>
              <a:t>13-3-2020</a:t>
            </a:fld>
            <a:endParaRPr lang="nl-NL"/>
          </a:p>
        </p:txBody>
      </p:sp>
      <p:sp>
        <p:nvSpPr>
          <p:cNvPr id="8" name="Tijdelijke aanduiding voor dia-afbeelding 7"/>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a:p>
        </p:txBody>
      </p:sp>
      <p:sp>
        <p:nvSpPr>
          <p:cNvPr id="9" name="Tijdelijke aanduiding voor koptekst 8"/>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nl-NL"/>
          </a:p>
        </p:txBody>
      </p:sp>
      <p:sp>
        <p:nvSpPr>
          <p:cNvPr id="10" name="Tijdelijke aanduiding voor notities 9"/>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6354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Mijn eigen werkveld:</a:t>
            </a:r>
            <a:r>
              <a:rPr lang="nl-NL" baseline="0" dirty="0"/>
              <a:t> Ik werk als klinisch MDL diëtist en volg hierbij de speerpunten van ons ziekenhuis. Dit zijn functionele darmklachten, motiliteit en leverziekten. </a:t>
            </a:r>
          </a:p>
          <a:p>
            <a:r>
              <a:rPr lang="nl-NL" baseline="0" dirty="0"/>
              <a:t>Als klinisch diëtist ben ik betrokken rondom het eindstadium leverziekten en na transplantatie, in Maastricht worden mensen opgewerkt voor een levertransplantatie, er is een samenwerking met Aken waar het merendeel van onze patiënten wordt getransplanteerd. Na transplantatie worden de mensen weer in Maastricht vervolgd. </a:t>
            </a:r>
            <a:endParaRPr lang="nl-NL" dirty="0"/>
          </a:p>
          <a:p>
            <a:r>
              <a:rPr lang="nl-NL" dirty="0"/>
              <a:t>Mijn betrokkenheid bij NAFLD is vanuit de </a:t>
            </a:r>
            <a:r>
              <a:rPr lang="nl-NL" baseline="0" dirty="0"/>
              <a:t>samenwerking met NUTRIM/ UM waar veel onderzoek wordt gedaan naar </a:t>
            </a:r>
            <a:r>
              <a:rPr lang="nl-NL" dirty="0"/>
              <a:t>NAFLD. </a:t>
            </a:r>
          </a:p>
          <a:p>
            <a:r>
              <a:rPr lang="nl-NL" dirty="0"/>
              <a:t>Dit past binnen het nieuwe </a:t>
            </a:r>
            <a:r>
              <a:rPr lang="nl-NL" dirty="0" err="1"/>
              <a:t>zorgpad</a:t>
            </a:r>
            <a:r>
              <a:rPr lang="nl-NL" dirty="0"/>
              <a:t>.</a:t>
            </a:r>
            <a:r>
              <a:rPr lang="nl-NL" baseline="0" dirty="0"/>
              <a:t> </a:t>
            </a:r>
            <a:r>
              <a:rPr lang="nl-NL" dirty="0"/>
              <a:t>Preventie!</a:t>
            </a:r>
          </a:p>
        </p:txBody>
      </p:sp>
    </p:spTree>
    <p:extLst>
      <p:ext uri="{BB962C8B-B14F-4D97-AF65-F5344CB8AC3E}">
        <p14:creationId xmlns:p14="http://schemas.microsoft.com/office/powerpoint/2010/main" val="1794511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Meeste</a:t>
            </a:r>
            <a:r>
              <a:rPr lang="nl-NL" baseline="0" dirty="0"/>
              <a:t> studies 8 weken</a:t>
            </a:r>
          </a:p>
          <a:p>
            <a:r>
              <a:rPr lang="nl-NL" baseline="0" dirty="0"/>
              <a:t>1 studie van 6 maanden </a:t>
            </a:r>
            <a:endParaRPr lang="nl-NL" dirty="0"/>
          </a:p>
        </p:txBody>
      </p:sp>
    </p:spTree>
    <p:extLst>
      <p:ext uri="{BB962C8B-B14F-4D97-AF65-F5344CB8AC3E}">
        <p14:creationId xmlns:p14="http://schemas.microsoft.com/office/powerpoint/2010/main" val="152984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Totaal</a:t>
            </a:r>
            <a:r>
              <a:rPr lang="nl-NL" baseline="0" dirty="0"/>
              <a:t> 11 studies bekeken</a:t>
            </a:r>
          </a:p>
          <a:p>
            <a:r>
              <a:rPr lang="nl-NL" baseline="0" dirty="0"/>
              <a:t>5 studies 26-46% KH,  2 studies 10-25% KH,  4 studies &lt; 10% KH</a:t>
            </a:r>
          </a:p>
          <a:p>
            <a:r>
              <a:rPr lang="nl-NL" baseline="0" dirty="0"/>
              <a:t>6 studies lieten een verandering zie in </a:t>
            </a:r>
            <a:r>
              <a:rPr lang="nl-NL" baseline="0" dirty="0" err="1"/>
              <a:t>intrahepatisch</a:t>
            </a:r>
            <a:r>
              <a:rPr lang="nl-NL" baseline="0" dirty="0"/>
              <a:t> vet, 4 studies richten zich op serum leverwaardes </a:t>
            </a:r>
          </a:p>
          <a:p>
            <a:endParaRPr lang="nl-NL" dirty="0"/>
          </a:p>
        </p:txBody>
      </p:sp>
    </p:spTree>
    <p:extLst>
      <p:ext uri="{BB962C8B-B14F-4D97-AF65-F5344CB8AC3E}">
        <p14:creationId xmlns:p14="http://schemas.microsoft.com/office/powerpoint/2010/main" val="3905967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529847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solidFill>
                  <a:srgbClr val="000000"/>
                </a:solidFill>
                <a:effectLst/>
              </a:rPr>
              <a:t>Om te onderzoeken hoe levervetmetabolisme wordt beïnvloed door verminderde koolhydraatconsumptie zonder een gelijktijdige vermindering van de calorie-inname, dienden we een vooraf bereid </a:t>
            </a:r>
            <a:r>
              <a:rPr lang="nl-NL" b="0" dirty="0" err="1">
                <a:solidFill>
                  <a:srgbClr val="000000"/>
                </a:solidFill>
                <a:effectLst/>
              </a:rPr>
              <a:t>isocalorisch</a:t>
            </a:r>
            <a:r>
              <a:rPr lang="nl-NL" b="0" dirty="0">
                <a:solidFill>
                  <a:srgbClr val="000000"/>
                </a:solidFill>
                <a:effectLst/>
              </a:rPr>
              <a:t> koolhydraatarm dieet met een verhoogd eiwitgehalte (&lt;30 g koolhydraten) </a:t>
            </a:r>
            <a:endParaRPr lang="nl-NL" dirty="0"/>
          </a:p>
        </p:txBody>
      </p:sp>
    </p:spTree>
    <p:extLst>
      <p:ext uri="{BB962C8B-B14F-4D97-AF65-F5344CB8AC3E}">
        <p14:creationId xmlns:p14="http://schemas.microsoft.com/office/powerpoint/2010/main" val="1934867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200" b="0" i="0" u="none" strike="noStrike" baseline="0" dirty="0">
                <a:latin typeface="Lato-Regular"/>
              </a:rPr>
              <a:t>Alcoholgebruik heeft een ongunstig effect</a:t>
            </a:r>
          </a:p>
          <a:p>
            <a:pPr algn="l"/>
            <a:r>
              <a:rPr lang="nl-NL" sz="1200" b="0" i="0" u="none" strike="noStrike" baseline="0" dirty="0">
                <a:latin typeface="Lato-Regular"/>
              </a:rPr>
              <a:t>op het beloop van NAFLD, ook in geval van 2 of minder eenheden per dag. Interessant is de bevinding dat het gebruik van 3 of meer</a:t>
            </a:r>
          </a:p>
          <a:p>
            <a:pPr algn="l"/>
            <a:r>
              <a:rPr lang="nl-NL" sz="1200" b="0" i="0" u="none" strike="noStrike" baseline="0" dirty="0">
                <a:latin typeface="Lato-Regular"/>
              </a:rPr>
              <a:t>koppen koffie per dag beschermt tegen NAFLD en de vorming van fibrose.</a:t>
            </a:r>
            <a:endParaRPr lang="nl-NL" dirty="0"/>
          </a:p>
        </p:txBody>
      </p:sp>
    </p:spTree>
    <p:extLst>
      <p:ext uri="{BB962C8B-B14F-4D97-AF65-F5344CB8AC3E}">
        <p14:creationId xmlns:p14="http://schemas.microsoft.com/office/powerpoint/2010/main" val="468146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152535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spcAft>
                <a:spcPts val="0"/>
              </a:spcAft>
            </a:pPr>
            <a:r>
              <a:rPr lang="nl-NL" sz="1200" dirty="0">
                <a:effectLst/>
                <a:latin typeface="+mn-lt"/>
                <a:ea typeface="Calibri"/>
                <a:cs typeface="Times New Roman"/>
              </a:rPr>
              <a:t>vrijkomen van </a:t>
            </a:r>
            <a:r>
              <a:rPr lang="nl-NL" sz="1200" dirty="0" err="1">
                <a:effectLst/>
                <a:latin typeface="+mn-lt"/>
                <a:ea typeface="Calibri"/>
                <a:cs typeface="Times New Roman"/>
              </a:rPr>
              <a:t>SCFAs</a:t>
            </a:r>
            <a:r>
              <a:rPr lang="nl-NL" sz="1200" dirty="0">
                <a:effectLst/>
                <a:latin typeface="+mn-lt"/>
                <a:ea typeface="Calibri"/>
                <a:cs typeface="Times New Roman"/>
              </a:rPr>
              <a:t> met name Acetaat (C2), </a:t>
            </a:r>
            <a:r>
              <a:rPr lang="nl-NL" sz="1200" dirty="0" err="1">
                <a:effectLst/>
                <a:latin typeface="+mn-lt"/>
                <a:ea typeface="Calibri"/>
                <a:cs typeface="Times New Roman"/>
              </a:rPr>
              <a:t>propionate</a:t>
            </a:r>
            <a:r>
              <a:rPr lang="nl-NL" sz="1200" dirty="0">
                <a:effectLst/>
                <a:latin typeface="+mn-lt"/>
                <a:ea typeface="Calibri"/>
                <a:cs typeface="Times New Roman"/>
              </a:rPr>
              <a:t> (C3) en Butyraat (C4) </a:t>
            </a:r>
          </a:p>
          <a:p>
            <a:pPr marL="342900" lvl="0" indent="-342900">
              <a:spcAft>
                <a:spcPts val="0"/>
              </a:spcAft>
              <a:buFont typeface="Verdana"/>
              <a:buChar char="-"/>
            </a:pPr>
            <a:r>
              <a:rPr lang="nl-NL" sz="1200" dirty="0">
                <a:effectLst/>
                <a:latin typeface="+mn-lt"/>
                <a:ea typeface="Times New Roman"/>
                <a:cs typeface="Times New Roman"/>
              </a:rPr>
              <a:t>energiebron voor de </a:t>
            </a:r>
            <a:r>
              <a:rPr lang="nl-NL" sz="1200" dirty="0" err="1">
                <a:effectLst/>
                <a:latin typeface="+mn-lt"/>
                <a:ea typeface="Times New Roman"/>
                <a:cs typeface="Times New Roman"/>
              </a:rPr>
              <a:t>colonocyten</a:t>
            </a:r>
            <a:r>
              <a:rPr lang="nl-NL" sz="1200" dirty="0">
                <a:effectLst/>
                <a:latin typeface="+mn-lt"/>
                <a:ea typeface="Times New Roman"/>
                <a:cs typeface="Times New Roman"/>
              </a:rPr>
              <a:t> </a:t>
            </a:r>
          </a:p>
          <a:p>
            <a:pPr marL="342900" lvl="0" indent="-342900">
              <a:spcAft>
                <a:spcPts val="0"/>
              </a:spcAft>
              <a:buFont typeface="Verdana"/>
              <a:buChar char="-"/>
            </a:pPr>
            <a:r>
              <a:rPr lang="nl-NL" sz="1200" dirty="0">
                <a:effectLst/>
                <a:latin typeface="+mn-lt"/>
                <a:ea typeface="Times New Roman"/>
                <a:cs typeface="Times New Roman"/>
              </a:rPr>
              <a:t>anti-inflammatoir</a:t>
            </a:r>
          </a:p>
          <a:p>
            <a:pPr marL="342900" lvl="0" indent="-342900">
              <a:spcAft>
                <a:spcPts val="0"/>
              </a:spcAft>
              <a:buFont typeface="Verdana"/>
              <a:buChar char="-"/>
            </a:pPr>
            <a:r>
              <a:rPr lang="nl-NL" sz="1200" dirty="0">
                <a:effectLst/>
                <a:latin typeface="+mn-lt"/>
                <a:ea typeface="Times New Roman"/>
                <a:cs typeface="Times New Roman"/>
              </a:rPr>
              <a:t>verbeteren immuunsysteem</a:t>
            </a:r>
          </a:p>
          <a:p>
            <a:pPr marL="342900" lvl="0" indent="-342900">
              <a:spcAft>
                <a:spcPts val="0"/>
              </a:spcAft>
              <a:buFont typeface="Verdana"/>
              <a:buChar char="-"/>
            </a:pPr>
            <a:r>
              <a:rPr lang="nl-NL" sz="1200" dirty="0">
                <a:effectLst/>
                <a:latin typeface="+mn-lt"/>
                <a:ea typeface="Times New Roman"/>
                <a:cs typeface="Times New Roman"/>
              </a:rPr>
              <a:t>verminderen darmpermeabiliteit</a:t>
            </a:r>
          </a:p>
          <a:p>
            <a:pPr marL="342900" lvl="0" indent="-342900">
              <a:spcAft>
                <a:spcPts val="0"/>
              </a:spcAft>
              <a:buFont typeface="Verdana"/>
              <a:buChar char="-"/>
            </a:pPr>
            <a:r>
              <a:rPr lang="nl-NL" sz="1200" dirty="0">
                <a:effectLst/>
                <a:latin typeface="+mn-lt"/>
                <a:ea typeface="Times New Roman"/>
                <a:cs typeface="Times New Roman"/>
              </a:rPr>
              <a:t>verbeteren </a:t>
            </a:r>
            <a:r>
              <a:rPr lang="nl-NL" sz="1200" dirty="0" err="1">
                <a:effectLst/>
                <a:latin typeface="+mn-lt"/>
                <a:ea typeface="Times New Roman"/>
                <a:cs typeface="Times New Roman"/>
              </a:rPr>
              <a:t>metabole</a:t>
            </a:r>
            <a:r>
              <a:rPr lang="nl-NL" sz="1200" dirty="0">
                <a:effectLst/>
                <a:latin typeface="+mn-lt"/>
                <a:ea typeface="Times New Roman"/>
                <a:cs typeface="Times New Roman"/>
              </a:rPr>
              <a:t> homeostase (indirecte invloed op secretie van GLP1)</a:t>
            </a:r>
          </a:p>
          <a:p>
            <a:pPr marL="342900" lvl="0" indent="-342900">
              <a:spcAft>
                <a:spcPts val="0"/>
              </a:spcAft>
              <a:buFont typeface="Verdana"/>
              <a:buChar char="-"/>
            </a:pPr>
            <a:r>
              <a:rPr lang="nl-NL" sz="1200" dirty="0">
                <a:effectLst/>
                <a:latin typeface="+mn-lt"/>
                <a:ea typeface="Times New Roman"/>
                <a:cs typeface="Times New Roman"/>
              </a:rPr>
              <a:t>invloed op GPR41 vertragen motiliteit van de darm en verbetering absorptie van nutriënten</a:t>
            </a:r>
          </a:p>
          <a:p>
            <a:pPr marL="342900" lvl="0" indent="-342900">
              <a:spcAft>
                <a:spcPts val="0"/>
              </a:spcAft>
              <a:buFont typeface="Verdana"/>
              <a:buChar char="-"/>
            </a:pPr>
            <a:r>
              <a:rPr lang="nl-NL" sz="1200" dirty="0">
                <a:effectLst/>
                <a:latin typeface="+mn-lt"/>
                <a:ea typeface="Times New Roman"/>
                <a:cs typeface="Calibri"/>
              </a:rPr>
              <a:t>Verbeteren opname mineralen: calcium, magnesium en ijzer</a:t>
            </a:r>
            <a:endParaRPr lang="nl-NL" sz="1200" dirty="0">
              <a:effectLst/>
              <a:latin typeface="+mn-lt"/>
              <a:ea typeface="Times New Roman"/>
              <a:cs typeface="Times New Roman"/>
            </a:endParaRPr>
          </a:p>
          <a:p>
            <a:endParaRPr lang="nl-NL" dirty="0"/>
          </a:p>
        </p:txBody>
      </p:sp>
    </p:spTree>
    <p:extLst>
      <p:ext uri="{BB962C8B-B14F-4D97-AF65-F5344CB8AC3E}">
        <p14:creationId xmlns:p14="http://schemas.microsoft.com/office/powerpoint/2010/main" val="1546909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spcAft>
                <a:spcPts val="0"/>
              </a:spcAft>
            </a:pPr>
            <a:r>
              <a:rPr lang="nl-NL" sz="1200" dirty="0">
                <a:effectLst/>
                <a:latin typeface="+mn-lt"/>
                <a:ea typeface="Calibri"/>
                <a:cs typeface="Times New Roman"/>
              </a:rPr>
              <a:t>vrijkomen van </a:t>
            </a:r>
            <a:r>
              <a:rPr lang="nl-NL" sz="1200" dirty="0" err="1">
                <a:effectLst/>
                <a:latin typeface="+mn-lt"/>
                <a:ea typeface="Calibri"/>
                <a:cs typeface="Times New Roman"/>
              </a:rPr>
              <a:t>SCFAs</a:t>
            </a:r>
            <a:r>
              <a:rPr lang="nl-NL" sz="1200" dirty="0">
                <a:effectLst/>
                <a:latin typeface="+mn-lt"/>
                <a:ea typeface="Calibri"/>
                <a:cs typeface="Times New Roman"/>
              </a:rPr>
              <a:t> met name Acetaat (C2), </a:t>
            </a:r>
            <a:r>
              <a:rPr lang="nl-NL" sz="1200" dirty="0" err="1">
                <a:effectLst/>
                <a:latin typeface="+mn-lt"/>
                <a:ea typeface="Calibri"/>
                <a:cs typeface="Times New Roman"/>
              </a:rPr>
              <a:t>propionate</a:t>
            </a:r>
            <a:r>
              <a:rPr lang="nl-NL" sz="1200" dirty="0">
                <a:effectLst/>
                <a:latin typeface="+mn-lt"/>
                <a:ea typeface="Calibri"/>
                <a:cs typeface="Times New Roman"/>
              </a:rPr>
              <a:t> (C3) en Butyraat (C4) </a:t>
            </a:r>
          </a:p>
          <a:p>
            <a:pPr marL="342900" lvl="0" indent="-342900">
              <a:spcAft>
                <a:spcPts val="0"/>
              </a:spcAft>
              <a:buFont typeface="Verdana"/>
              <a:buChar char="-"/>
            </a:pPr>
            <a:r>
              <a:rPr lang="nl-NL" sz="1200" dirty="0">
                <a:effectLst/>
                <a:latin typeface="+mn-lt"/>
                <a:ea typeface="Times New Roman"/>
                <a:cs typeface="Times New Roman"/>
              </a:rPr>
              <a:t>energiebron voor de </a:t>
            </a:r>
            <a:r>
              <a:rPr lang="nl-NL" sz="1200" dirty="0" err="1">
                <a:effectLst/>
                <a:latin typeface="+mn-lt"/>
                <a:ea typeface="Times New Roman"/>
                <a:cs typeface="Times New Roman"/>
              </a:rPr>
              <a:t>colonocyten</a:t>
            </a:r>
            <a:r>
              <a:rPr lang="nl-NL" sz="1200" dirty="0">
                <a:effectLst/>
                <a:latin typeface="+mn-lt"/>
                <a:ea typeface="Times New Roman"/>
                <a:cs typeface="Times New Roman"/>
              </a:rPr>
              <a:t> </a:t>
            </a:r>
          </a:p>
          <a:p>
            <a:pPr marL="342900" lvl="0" indent="-342900">
              <a:spcAft>
                <a:spcPts val="0"/>
              </a:spcAft>
              <a:buFont typeface="Verdana"/>
              <a:buChar char="-"/>
            </a:pPr>
            <a:r>
              <a:rPr lang="nl-NL" sz="1200" dirty="0">
                <a:effectLst/>
                <a:latin typeface="+mn-lt"/>
                <a:ea typeface="Times New Roman"/>
                <a:cs typeface="Times New Roman"/>
              </a:rPr>
              <a:t>anti-inflammatoir</a:t>
            </a:r>
          </a:p>
          <a:p>
            <a:pPr marL="342900" lvl="0" indent="-342900">
              <a:spcAft>
                <a:spcPts val="0"/>
              </a:spcAft>
              <a:buFont typeface="Verdana"/>
              <a:buChar char="-"/>
            </a:pPr>
            <a:r>
              <a:rPr lang="nl-NL" sz="1200" dirty="0">
                <a:effectLst/>
                <a:latin typeface="+mn-lt"/>
                <a:ea typeface="Times New Roman"/>
                <a:cs typeface="Times New Roman"/>
              </a:rPr>
              <a:t>verbeteren immuunsysteem</a:t>
            </a:r>
          </a:p>
          <a:p>
            <a:pPr marL="342900" lvl="0" indent="-342900">
              <a:spcAft>
                <a:spcPts val="0"/>
              </a:spcAft>
              <a:buFont typeface="Verdana"/>
              <a:buChar char="-"/>
            </a:pPr>
            <a:r>
              <a:rPr lang="nl-NL" sz="1200" dirty="0">
                <a:effectLst/>
                <a:latin typeface="+mn-lt"/>
                <a:ea typeface="Times New Roman"/>
                <a:cs typeface="Times New Roman"/>
              </a:rPr>
              <a:t>verminderen darmpermeabiliteit</a:t>
            </a:r>
          </a:p>
          <a:p>
            <a:pPr marL="342900" lvl="0" indent="-342900">
              <a:spcAft>
                <a:spcPts val="0"/>
              </a:spcAft>
              <a:buFont typeface="Verdana"/>
              <a:buChar char="-"/>
            </a:pPr>
            <a:r>
              <a:rPr lang="nl-NL" sz="1200" dirty="0">
                <a:effectLst/>
                <a:latin typeface="+mn-lt"/>
                <a:ea typeface="Times New Roman"/>
                <a:cs typeface="Times New Roman"/>
              </a:rPr>
              <a:t>verbeteren </a:t>
            </a:r>
            <a:r>
              <a:rPr lang="nl-NL" sz="1200" dirty="0" err="1">
                <a:effectLst/>
                <a:latin typeface="+mn-lt"/>
                <a:ea typeface="Times New Roman"/>
                <a:cs typeface="Times New Roman"/>
              </a:rPr>
              <a:t>metabole</a:t>
            </a:r>
            <a:r>
              <a:rPr lang="nl-NL" sz="1200" dirty="0">
                <a:effectLst/>
                <a:latin typeface="+mn-lt"/>
                <a:ea typeface="Times New Roman"/>
                <a:cs typeface="Times New Roman"/>
              </a:rPr>
              <a:t> homeostase (indirecte invloed op secretie van GLP1)</a:t>
            </a:r>
          </a:p>
          <a:p>
            <a:pPr marL="342900" lvl="0" indent="-342900">
              <a:spcAft>
                <a:spcPts val="0"/>
              </a:spcAft>
              <a:buFont typeface="Verdana"/>
              <a:buChar char="-"/>
            </a:pPr>
            <a:r>
              <a:rPr lang="nl-NL" sz="1200" dirty="0">
                <a:effectLst/>
                <a:latin typeface="+mn-lt"/>
                <a:ea typeface="Times New Roman"/>
                <a:cs typeface="Times New Roman"/>
              </a:rPr>
              <a:t>invloed op GPR41 vertragen motiliteit van de darm en verbetering absorptie van nutriënten</a:t>
            </a:r>
          </a:p>
          <a:p>
            <a:pPr marL="342900" lvl="0" indent="-342900">
              <a:spcAft>
                <a:spcPts val="0"/>
              </a:spcAft>
              <a:buFont typeface="Verdana"/>
              <a:buChar char="-"/>
            </a:pPr>
            <a:r>
              <a:rPr lang="nl-NL" sz="1200" dirty="0">
                <a:effectLst/>
                <a:latin typeface="+mn-lt"/>
                <a:ea typeface="Times New Roman"/>
                <a:cs typeface="Calibri"/>
              </a:rPr>
              <a:t>Verbeteren opname mineralen: calcium, magnesium en ijzer</a:t>
            </a:r>
            <a:endParaRPr lang="nl-NL" sz="1200" dirty="0">
              <a:effectLst/>
              <a:latin typeface="+mn-lt"/>
              <a:ea typeface="Times New Roman"/>
              <a:cs typeface="Times New Roman"/>
            </a:endParaRPr>
          </a:p>
          <a:p>
            <a:endParaRPr lang="nl-NL" dirty="0"/>
          </a:p>
        </p:txBody>
      </p:sp>
    </p:spTree>
    <p:extLst>
      <p:ext uri="{BB962C8B-B14F-4D97-AF65-F5344CB8AC3E}">
        <p14:creationId xmlns:p14="http://schemas.microsoft.com/office/powerpoint/2010/main" val="1546909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easl</a:t>
            </a:r>
            <a:r>
              <a:rPr lang="en-US" dirty="0"/>
              <a:t> </a:t>
            </a:r>
            <a:r>
              <a:rPr lang="en-US" dirty="0" err="1"/>
              <a:t>european</a:t>
            </a:r>
            <a:r>
              <a:rPr lang="en-US" dirty="0"/>
              <a:t> association for the study of the liver</a:t>
            </a:r>
            <a:endParaRPr lang="nl-NL" dirty="0"/>
          </a:p>
        </p:txBody>
      </p:sp>
    </p:spTree>
    <p:extLst>
      <p:ext uri="{BB962C8B-B14F-4D97-AF65-F5344CB8AC3E}">
        <p14:creationId xmlns:p14="http://schemas.microsoft.com/office/powerpoint/2010/main" val="3973942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159859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eriod"/>
              <a:tabLst/>
              <a:defRPr/>
            </a:pPr>
            <a:r>
              <a:rPr kumimoji="0" lang="nl-NL" sz="2400" b="0" i="0" u="none" strike="noStrike" kern="1200" cap="none" spc="0" normalizeH="0" baseline="0" noProof="0" dirty="0">
                <a:ln>
                  <a:noFill/>
                </a:ln>
                <a:solidFill>
                  <a:srgbClr val="004289"/>
                </a:solidFill>
                <a:effectLst/>
                <a:uLnTx/>
                <a:uFillTx/>
                <a:latin typeface="TheSansOffice LF" pitchFamily="34" charset="0"/>
                <a:ea typeface="+mn-ea"/>
                <a:cs typeface="+mn-cs"/>
              </a:rPr>
              <a:t>Dagelijks</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eriod"/>
              <a:tabLst/>
              <a:defRPr/>
            </a:pPr>
            <a:r>
              <a:rPr kumimoji="0" lang="nl-NL" sz="2400" b="0" i="0" u="none" strike="noStrike" kern="1200" cap="none" spc="0" normalizeH="0" baseline="0" noProof="0" dirty="0">
                <a:ln>
                  <a:noFill/>
                </a:ln>
                <a:solidFill>
                  <a:srgbClr val="004289"/>
                </a:solidFill>
                <a:effectLst/>
                <a:uLnTx/>
                <a:uFillTx/>
                <a:latin typeface="TheSansOffice LF" pitchFamily="34" charset="0"/>
                <a:ea typeface="+mn-ea"/>
                <a:cs typeface="+mn-cs"/>
              </a:rPr>
              <a:t>Wekelijks</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eriod"/>
              <a:tabLst/>
              <a:defRPr/>
            </a:pPr>
            <a:r>
              <a:rPr kumimoji="0" lang="nl-NL" sz="2400" b="0" i="0" u="none" strike="noStrike" kern="1200" cap="none" spc="0" normalizeH="0" baseline="0" noProof="0" dirty="0">
                <a:ln>
                  <a:noFill/>
                </a:ln>
                <a:solidFill>
                  <a:srgbClr val="004289"/>
                </a:solidFill>
                <a:effectLst/>
                <a:uLnTx/>
                <a:uFillTx/>
                <a:latin typeface="TheSansOffice LF" pitchFamily="34" charset="0"/>
                <a:ea typeface="+mn-ea"/>
                <a:cs typeface="+mn-cs"/>
              </a:rPr>
              <a:t>Maandelijks</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eriod"/>
              <a:tabLst/>
              <a:defRPr/>
            </a:pPr>
            <a:r>
              <a:rPr kumimoji="0" lang="nl-NL" sz="2400" b="0" i="0" u="none" strike="noStrike" kern="1200" cap="none" spc="0" normalizeH="0" baseline="0" noProof="0" dirty="0">
                <a:ln>
                  <a:noFill/>
                </a:ln>
                <a:solidFill>
                  <a:srgbClr val="004289"/>
                </a:solidFill>
                <a:effectLst/>
                <a:uLnTx/>
                <a:uFillTx/>
                <a:latin typeface="TheSansOffice LF" pitchFamily="34" charset="0"/>
                <a:ea typeface="+mn-ea"/>
                <a:cs typeface="+mn-cs"/>
              </a:rPr>
              <a:t>Aantal keren per jaar</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eriod"/>
              <a:tabLst/>
              <a:defRPr/>
            </a:pPr>
            <a:r>
              <a:rPr kumimoji="0" lang="nl-NL" sz="2400" b="0" i="0" u="none" strike="noStrike" kern="1200" cap="none" spc="0" normalizeH="0" baseline="0" noProof="0" dirty="0">
                <a:ln>
                  <a:noFill/>
                </a:ln>
                <a:solidFill>
                  <a:srgbClr val="004289"/>
                </a:solidFill>
                <a:effectLst/>
                <a:uLnTx/>
                <a:uFillTx/>
                <a:latin typeface="TheSansOffice LF" pitchFamily="34" charset="0"/>
                <a:ea typeface="+mn-ea"/>
                <a:cs typeface="+mn-cs"/>
              </a:rPr>
              <a:t>Nooit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nl-NL" sz="2400" b="0" i="0" u="none" strike="noStrike" kern="1200" cap="none" spc="0" normalizeH="0" baseline="0" noProof="0" dirty="0">
                <a:ln>
                  <a:noFill/>
                </a:ln>
                <a:solidFill>
                  <a:srgbClr val="004289"/>
                </a:solidFill>
                <a:effectLst/>
                <a:uLnTx/>
                <a:uFillTx/>
                <a:latin typeface="TheSansOffice LF" pitchFamily="34" charset="0"/>
                <a:ea typeface="+mn-ea"/>
                <a:cs typeface="+mn-cs"/>
              </a:rPr>
              <a:t>Volgende vraag: Behandelt u deze mensen naar geweten NAFLD?</a:t>
            </a:r>
          </a:p>
          <a:p>
            <a:endParaRPr lang="nl-NL" dirty="0"/>
          </a:p>
        </p:txBody>
      </p:sp>
    </p:spTree>
    <p:extLst>
      <p:ext uri="{BB962C8B-B14F-4D97-AF65-F5344CB8AC3E}">
        <p14:creationId xmlns:p14="http://schemas.microsoft.com/office/powerpoint/2010/main" val="2776286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454055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90282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l"/>
            <a:r>
              <a:rPr lang="nl-NL" sz="1200" b="0" i="0" u="none" strike="noStrike" baseline="0" dirty="0">
                <a:latin typeface="Lato-Regular"/>
              </a:rPr>
              <a:t>NAFLD is vooral gerelateerd aan overgewicht. Leververvetting is daarom steeds vaker het gevolg van een zogenoemde ‘westerse</a:t>
            </a:r>
          </a:p>
          <a:p>
            <a:pPr algn="l"/>
            <a:r>
              <a:rPr lang="nl-NL" sz="1200" b="0" i="0" u="none" strike="noStrike" baseline="0" dirty="0">
                <a:latin typeface="Lato-Regular"/>
              </a:rPr>
              <a:t>levensstijl’, die gekenmerkt wordt door ongezonde, hoogcalorische voeding en weinig lichaamsbeweging. Uit recente gegevens</a:t>
            </a:r>
          </a:p>
          <a:p>
            <a:pPr algn="l"/>
            <a:r>
              <a:rPr lang="nl-NL" sz="1200" b="0" i="0" u="none" strike="noStrike" baseline="0" dirty="0">
                <a:latin typeface="Lato-Regular"/>
              </a:rPr>
              <a:t>blijkt dat 50% van de Nederlandse volwassenen kampt met overgewicht (BMI &gt; 25 kg/m</a:t>
            </a:r>
            <a:r>
              <a:rPr lang="nl-NL" sz="800" b="0" i="0" u="none" strike="noStrike" baseline="0" dirty="0">
                <a:latin typeface="Lato-Regular"/>
              </a:rPr>
              <a:t>2</a:t>
            </a:r>
            <a:r>
              <a:rPr lang="nl-NL" sz="1200" b="0" i="0" u="none" strike="noStrike" baseline="0" dirty="0">
                <a:latin typeface="Lato-Regular"/>
              </a:rPr>
              <a:t>), en bijna 15% heeft obesitas (BMI &gt; 30</a:t>
            </a:r>
          </a:p>
          <a:p>
            <a:pPr algn="l"/>
            <a:r>
              <a:rPr lang="nl-NL" sz="1200" b="0" i="0" u="none" strike="noStrike" baseline="0" dirty="0">
                <a:latin typeface="Lato-Regular"/>
              </a:rPr>
              <a:t>kg/m</a:t>
            </a:r>
            <a:r>
              <a:rPr lang="nl-NL" sz="800" b="0" i="0" u="none" strike="noStrike" baseline="0" dirty="0">
                <a:latin typeface="Lato-Regular"/>
              </a:rPr>
              <a:t>2</a:t>
            </a:r>
            <a:r>
              <a:rPr lang="nl-NL" sz="1200" b="0" i="0" u="none" strike="noStrike" baseline="0" dirty="0">
                <a:latin typeface="Lato-Regular"/>
              </a:rPr>
              <a:t>).</a:t>
            </a:r>
            <a:r>
              <a:rPr lang="nl-NL" sz="800" b="0" i="0" u="none" strike="noStrike" baseline="0" dirty="0">
                <a:latin typeface="Lato-Regular"/>
              </a:rPr>
              <a:t>6 </a:t>
            </a:r>
            <a:r>
              <a:rPr lang="nl-NL" sz="1200" b="0" i="0" u="none" strike="noStrike" baseline="0" dirty="0">
                <a:latin typeface="Lato-Regular"/>
              </a:rPr>
              <a:t>Het is dan ook niet verwonderlijk dat de prevalentie van NAFLD in Nederland meer dan 20% bedraagt en dat deze in</a:t>
            </a:r>
          </a:p>
          <a:p>
            <a:pPr algn="l"/>
            <a:r>
              <a:rPr lang="nl-NL" sz="1200" b="0" i="0" u="none" strike="noStrike" baseline="0" dirty="0" err="1">
                <a:latin typeface="Lato-Regular"/>
              </a:rPr>
              <a:t>hoogrisicogroepen</a:t>
            </a:r>
            <a:r>
              <a:rPr lang="nl-NL" sz="1200" b="0" i="0" u="none" strike="noStrike" baseline="0" dirty="0">
                <a:latin typeface="Lato-Regular"/>
              </a:rPr>
              <a:t>, zoals patiënten met het </a:t>
            </a:r>
            <a:r>
              <a:rPr lang="nl-NL" sz="1200" b="0" i="0" u="none" strike="noStrike" baseline="0" dirty="0" err="1">
                <a:latin typeface="Lato-Regular"/>
              </a:rPr>
              <a:t>metabool</a:t>
            </a:r>
            <a:r>
              <a:rPr lang="nl-NL" sz="1200" b="0" i="0" u="none" strike="noStrike" baseline="0" dirty="0">
                <a:latin typeface="Lato-Regular"/>
              </a:rPr>
              <a:t> syndroom en patiënten met diabetes mellitus type 2, waarschijnlijk hoger is</a:t>
            </a:r>
          </a:p>
          <a:p>
            <a:pPr algn="l"/>
            <a:r>
              <a:rPr lang="nl-NL" sz="1200" b="0" i="0" u="none" strike="noStrike" baseline="0" dirty="0">
                <a:latin typeface="Lato-Regular"/>
              </a:rPr>
              <a:t>dan 60%.</a:t>
            </a:r>
            <a:r>
              <a:rPr lang="nl-NL" sz="800" b="0" i="0" u="none" strike="noStrike" baseline="0" dirty="0">
                <a:latin typeface="Lato-Regular"/>
              </a:rPr>
              <a:t>7</a:t>
            </a:r>
            <a:endParaRPr lang="en-US" dirty="0"/>
          </a:p>
          <a:p>
            <a:r>
              <a:rPr lang="en-US" dirty="0"/>
              <a:t>The consequences for the lever are depicted in the slide: 25% of healthy liver's have NAFLD from which 30% develops non-alcoholic </a:t>
            </a:r>
            <a:r>
              <a:rPr lang="en-US" dirty="0" err="1"/>
              <a:t>steatohepatits</a:t>
            </a:r>
            <a:r>
              <a:rPr lang="en-US" dirty="0"/>
              <a:t> in 40% of these patients liver cirrhosis with complications developing in ten to 20 years.  A certain</a:t>
            </a:r>
            <a:r>
              <a:rPr lang="en-US" baseline="0" dirty="0"/>
              <a:t> </a:t>
            </a:r>
            <a:r>
              <a:rPr lang="en-US" dirty="0"/>
              <a:t>Number of patients develop a </a:t>
            </a:r>
            <a:r>
              <a:rPr lang="en-US" dirty="0" err="1"/>
              <a:t>hepato</a:t>
            </a:r>
            <a:r>
              <a:rPr lang="en-US" dirty="0"/>
              <a:t> cell carcinoma. Today complicated Nash  is the first indication for liver </a:t>
            </a:r>
            <a:r>
              <a:rPr lang="en-US" dirty="0" err="1"/>
              <a:t>transplantationin</a:t>
            </a:r>
            <a:r>
              <a:rPr lang="en-US" dirty="0"/>
              <a:t> United States</a:t>
            </a:r>
          </a:p>
        </p:txBody>
      </p:sp>
      <p:sp>
        <p:nvSpPr>
          <p:cNvPr id="4" name="Slide Number Placeholder 3"/>
          <p:cNvSpPr>
            <a:spLocks noGrp="1"/>
          </p:cNvSpPr>
          <p:nvPr>
            <p:ph type="sldNum" sz="quarter" idx="10"/>
          </p:nvPr>
        </p:nvSpPr>
        <p:spPr>
          <a:xfrm>
            <a:off x="3849688" y="9429750"/>
            <a:ext cx="2946400" cy="496888"/>
          </a:xfrm>
          <a:prstGeom prst="rect">
            <a:avLst/>
          </a:prstGeom>
        </p:spPr>
        <p:txBody>
          <a:bodyPr/>
          <a:lstStyle/>
          <a:p>
            <a:fld id="{13054DE0-4EC7-804A-91BB-FD335245CAC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808508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 </a:t>
            </a:r>
            <a:r>
              <a:rPr lang="en-GB" sz="1200" kern="1200" dirty="0" err="1">
                <a:solidFill>
                  <a:schemeClr val="tx1"/>
                </a:solidFill>
                <a:effectLst/>
                <a:latin typeface="+mn-lt"/>
                <a:ea typeface="+mn-ea"/>
                <a:cs typeface="+mn-cs"/>
              </a:rPr>
              <a:t>meeste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mensen</a:t>
            </a:r>
            <a:r>
              <a:rPr lang="en-GB" sz="1200" kern="1200" baseline="0" dirty="0">
                <a:solidFill>
                  <a:schemeClr val="tx1"/>
                </a:solidFill>
                <a:effectLst/>
                <a:latin typeface="+mn-lt"/>
                <a:ea typeface="+mn-ea"/>
                <a:cs typeface="+mn-cs"/>
              </a:rPr>
              <a:t> met NAFLD </a:t>
            </a:r>
            <a:r>
              <a:rPr lang="en-GB" sz="1200" kern="1200" baseline="0" dirty="0" err="1">
                <a:solidFill>
                  <a:schemeClr val="tx1"/>
                </a:solidFill>
                <a:effectLst/>
                <a:latin typeface="+mn-lt"/>
                <a:ea typeface="+mn-ea"/>
                <a:cs typeface="+mn-cs"/>
              </a:rPr>
              <a:t>overlijden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echter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metabole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complicaties</a:t>
            </a:r>
            <a:r>
              <a:rPr lang="en-GB" sz="1200" kern="1200" baseline="0" dirty="0">
                <a:solidFill>
                  <a:schemeClr val="tx1"/>
                </a:solidFill>
                <a:effectLst/>
                <a:latin typeface="+mn-lt"/>
                <a:ea typeface="+mn-ea"/>
                <a:cs typeface="+mn-cs"/>
              </a:rPr>
              <a:t> die </a:t>
            </a:r>
            <a:r>
              <a:rPr lang="en-GB" sz="1200" kern="1200" baseline="0" dirty="0" err="1">
                <a:solidFill>
                  <a:schemeClr val="tx1"/>
                </a:solidFill>
                <a:effectLst/>
                <a:latin typeface="+mn-lt"/>
                <a:ea typeface="+mn-ea"/>
                <a:cs typeface="+mn-cs"/>
              </a:rPr>
              <a:t>ontstaan</a:t>
            </a:r>
            <a:r>
              <a:rPr lang="en-GB" sz="1200" kern="1200" baseline="0" dirty="0">
                <a:solidFill>
                  <a:schemeClr val="tx1"/>
                </a:solidFill>
                <a:effectLst/>
                <a:latin typeface="+mn-lt"/>
                <a:ea typeface="+mn-ea"/>
                <a:cs typeface="+mn-cs"/>
              </a:rPr>
              <a:t> door </a:t>
            </a:r>
            <a:r>
              <a:rPr lang="en-GB" sz="1200" kern="1200" baseline="0" dirty="0" err="1">
                <a:solidFill>
                  <a:schemeClr val="tx1"/>
                </a:solidFill>
                <a:effectLst/>
                <a:latin typeface="+mn-lt"/>
                <a:ea typeface="+mn-ea"/>
                <a:cs typeface="+mn-cs"/>
              </a:rPr>
              <a:t>een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slecht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functionerende</a:t>
            </a:r>
            <a:r>
              <a:rPr lang="en-GB" sz="1200" kern="1200" baseline="0" dirty="0">
                <a:solidFill>
                  <a:schemeClr val="tx1"/>
                </a:solidFill>
                <a:effectLst/>
                <a:latin typeface="+mn-lt"/>
                <a:ea typeface="+mn-ea"/>
                <a:cs typeface="+mn-cs"/>
              </a:rPr>
              <a:t> lever. </a:t>
            </a:r>
            <a:r>
              <a:rPr lang="en-GB" sz="1200" kern="1200" baseline="0" dirty="0" err="1">
                <a:solidFill>
                  <a:schemeClr val="tx1"/>
                </a:solidFill>
                <a:effectLst/>
                <a:latin typeface="+mn-lt"/>
                <a:ea typeface="+mn-ea"/>
                <a:cs typeface="+mn-cs"/>
              </a:rPr>
              <a:t>Fase</a:t>
            </a:r>
            <a:r>
              <a:rPr lang="en-GB" sz="1200" kern="1200" baseline="0" dirty="0">
                <a:solidFill>
                  <a:schemeClr val="tx1"/>
                </a:solidFill>
                <a:effectLst/>
                <a:latin typeface="+mn-lt"/>
                <a:ea typeface="+mn-ea"/>
                <a:cs typeface="+mn-cs"/>
              </a:rPr>
              <a:t> NASH met </a:t>
            </a:r>
            <a:r>
              <a:rPr lang="en-GB" sz="1200" kern="1200" baseline="0" dirty="0" err="1">
                <a:solidFill>
                  <a:schemeClr val="tx1"/>
                </a:solidFill>
                <a:effectLst/>
                <a:latin typeface="+mn-lt"/>
                <a:ea typeface="+mn-ea"/>
                <a:cs typeface="+mn-cs"/>
              </a:rPr>
              <a:t>laaggradige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ontsteking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heeft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invloed</a:t>
            </a:r>
            <a:r>
              <a:rPr lang="en-GB" sz="1200" kern="1200" baseline="0" dirty="0">
                <a:solidFill>
                  <a:schemeClr val="tx1"/>
                </a:solidFill>
                <a:effectLst/>
                <a:latin typeface="+mn-lt"/>
                <a:ea typeface="+mn-ea"/>
                <a:cs typeface="+mn-cs"/>
              </a:rPr>
              <a:t> op </a:t>
            </a:r>
            <a:r>
              <a:rPr lang="en-GB" sz="1200" kern="1200" baseline="0" dirty="0" err="1">
                <a:solidFill>
                  <a:schemeClr val="tx1"/>
                </a:solidFill>
                <a:effectLst/>
                <a:latin typeface="+mn-lt"/>
                <a:ea typeface="+mn-ea"/>
                <a:cs typeface="+mn-cs"/>
              </a:rPr>
              <a:t>verschillende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organen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als</a:t>
            </a:r>
            <a:r>
              <a:rPr lang="en-GB" sz="1200" kern="1200" baseline="0" dirty="0">
                <a:solidFill>
                  <a:schemeClr val="tx1"/>
                </a:solidFill>
                <a:effectLst/>
                <a:latin typeface="+mn-lt"/>
                <a:ea typeface="+mn-ea"/>
                <a:cs typeface="+mn-cs"/>
              </a:rPr>
              <a:t> hart, </a:t>
            </a:r>
            <a:r>
              <a:rPr lang="en-GB" sz="1200" kern="1200" baseline="0" dirty="0" err="1">
                <a:solidFill>
                  <a:schemeClr val="tx1"/>
                </a:solidFill>
                <a:effectLst/>
                <a:latin typeface="+mn-lt"/>
                <a:ea typeface="+mn-ea"/>
                <a:cs typeface="+mn-cs"/>
              </a:rPr>
              <a:t>nieren</a:t>
            </a:r>
            <a:r>
              <a:rPr lang="en-GB" sz="1200" kern="1200" baseline="0" dirty="0">
                <a:solidFill>
                  <a:schemeClr val="tx1"/>
                </a:solidFill>
                <a:effectLst/>
                <a:latin typeface="+mn-lt"/>
                <a:ea typeface="+mn-ea"/>
                <a:cs typeface="+mn-cs"/>
              </a:rPr>
              <a:t>, pancreas (DM), </a:t>
            </a:r>
            <a:r>
              <a:rPr lang="en-GB" sz="1200" kern="1200" baseline="0" dirty="0" err="1">
                <a:solidFill>
                  <a:schemeClr val="tx1"/>
                </a:solidFill>
                <a:effectLst/>
                <a:latin typeface="+mn-lt"/>
                <a:ea typeface="+mn-ea"/>
                <a:cs typeface="+mn-cs"/>
              </a:rPr>
              <a:t>darm</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Tijdelijke aanduiding voor dianummer 3"/>
          <p:cNvSpPr>
            <a:spLocks noGrp="1"/>
          </p:cNvSpPr>
          <p:nvPr>
            <p:ph type="sldNum" sz="quarter" idx="10"/>
          </p:nvPr>
        </p:nvSpPr>
        <p:spPr>
          <a:xfrm>
            <a:off x="3849688" y="9429750"/>
            <a:ext cx="2946400" cy="496888"/>
          </a:xfrm>
          <a:prstGeom prst="rect">
            <a:avLst/>
          </a:prstGeom>
        </p:spPr>
        <p:txBody>
          <a:bodyPr/>
          <a:lstStyle/>
          <a:p>
            <a:fld id="{5867145E-9BFE-4EE2-BFB0-EFE148564D7B}"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243491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Dieetinterventie NAFLD 1</a:t>
            </a:r>
            <a:r>
              <a:rPr lang="nl-NL" baseline="30000" dirty="0"/>
              <a:t>e</a:t>
            </a:r>
            <a:r>
              <a:rPr lang="nl-NL" dirty="0"/>
              <a:t> lijn</a:t>
            </a:r>
          </a:p>
          <a:p>
            <a:r>
              <a:rPr lang="nl-NL" dirty="0"/>
              <a:t>NAFLD is omkeerbaar</a:t>
            </a:r>
          </a:p>
          <a:p>
            <a:r>
              <a:rPr lang="nl-NL" dirty="0"/>
              <a:t>NASH is omkeerbaar</a:t>
            </a:r>
          </a:p>
          <a:p>
            <a:r>
              <a:rPr lang="nl-NL" dirty="0"/>
              <a:t>Fibrose is</a:t>
            </a:r>
            <a:r>
              <a:rPr lang="nl-NL" baseline="0" dirty="0"/>
              <a:t> omkeerbaar</a:t>
            </a:r>
          </a:p>
          <a:p>
            <a:r>
              <a:rPr lang="nl-NL" baseline="0" dirty="0"/>
              <a:t>Beginnende cirrose zonder </a:t>
            </a:r>
            <a:r>
              <a:rPr lang="nl-NL" baseline="0" dirty="0" err="1"/>
              <a:t>portale</a:t>
            </a:r>
            <a:r>
              <a:rPr lang="nl-NL" baseline="0" dirty="0"/>
              <a:t> hypertensie is omkeerbaar. Als de weerstand in de lever zo groot wordt dat het bloed een andere route moet nemen, dan is het niet meer omkeerbaar  </a:t>
            </a:r>
          </a:p>
          <a:p>
            <a:endParaRPr lang="nl-NL" baseline="0" dirty="0"/>
          </a:p>
          <a:p>
            <a:r>
              <a:rPr lang="nl-NL" b="1" dirty="0">
                <a:effectLst/>
              </a:rPr>
              <a:t>Wat is fibrose? </a:t>
            </a:r>
          </a:p>
          <a:p>
            <a:r>
              <a:rPr lang="nl-NL" dirty="0">
                <a:effectLst/>
              </a:rPr>
              <a:t>Fibrose is littekenweefsel in de lever. Het is belangrijk om te weten of dit in uw lever zit. Alle patiënten met een (chronische) leverziekte kunnen leverfibrose krijgen. Door fibrose kan de lever slechter gaan werken. Ernstige fibrose kan leiden tot verschrompeling van de lever, dit heet cirrose. Cirrose kan ernstige aandoeningen</a:t>
            </a:r>
            <a:br>
              <a:rPr lang="nl-NL" dirty="0">
                <a:effectLst/>
              </a:rPr>
            </a:br>
            <a:r>
              <a:rPr lang="nl-NL" dirty="0">
                <a:effectLst/>
              </a:rPr>
              <a:t>veroorzaken, zoals slokdarmbloedingen en zelfs kanker in de lever.</a:t>
            </a:r>
            <a:br>
              <a:rPr lang="nl-NL" dirty="0">
                <a:effectLst/>
              </a:rPr>
            </a:br>
            <a:r>
              <a:rPr lang="nl-NL" dirty="0">
                <a:effectLst/>
              </a:rPr>
              <a:t> </a:t>
            </a:r>
            <a:br>
              <a:rPr lang="nl-NL" dirty="0">
                <a:effectLst/>
              </a:rPr>
            </a:br>
            <a:r>
              <a:rPr lang="nl-NL" dirty="0">
                <a:effectLst/>
              </a:rPr>
              <a:t>We kunnen fibrose meten met een </a:t>
            </a:r>
            <a:r>
              <a:rPr lang="nl-NL" dirty="0" err="1">
                <a:effectLst/>
              </a:rPr>
              <a:t>fibroscan</a:t>
            </a:r>
            <a:r>
              <a:rPr lang="nl-NL" dirty="0">
                <a:effectLst/>
              </a:rPr>
              <a:t>. De </a:t>
            </a:r>
            <a:r>
              <a:rPr lang="nl-NL" dirty="0" err="1">
                <a:effectLst/>
              </a:rPr>
              <a:t>fibroscan</a:t>
            </a:r>
            <a:r>
              <a:rPr lang="nl-NL" dirty="0">
                <a:effectLst/>
              </a:rPr>
              <a:t> meet hoe elastisch uw lever is. Een gezonde lever is heel elastisch en een zieke lever met fibrose of cirrose is minder elastisch. Als bekend is hoeveel fibrose of cirrose er in de lever zit, weet uw behandeld arts welk stadium van leverziekte u heeft.</a:t>
            </a:r>
            <a:endParaRPr lang="nl-NL" dirty="0"/>
          </a:p>
        </p:txBody>
      </p:sp>
    </p:spTree>
    <p:extLst>
      <p:ext uri="{BB962C8B-B14F-4D97-AF65-F5344CB8AC3E}">
        <p14:creationId xmlns:p14="http://schemas.microsoft.com/office/powerpoint/2010/main" val="1794511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562857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MUFA mono </a:t>
            </a:r>
            <a:r>
              <a:rPr lang="nl-NL" dirty="0" err="1" smtClean="0"/>
              <a:t>unsaturated</a:t>
            </a:r>
            <a:r>
              <a:rPr lang="nl-NL" baseline="0" dirty="0" smtClean="0"/>
              <a:t> fat</a:t>
            </a:r>
            <a:endParaRPr lang="nl-NL" dirty="0"/>
          </a:p>
        </p:txBody>
      </p:sp>
    </p:spTree>
    <p:extLst>
      <p:ext uri="{BB962C8B-B14F-4D97-AF65-F5344CB8AC3E}">
        <p14:creationId xmlns:p14="http://schemas.microsoft.com/office/powerpoint/2010/main" val="3354014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Insuline</a:t>
            </a:r>
            <a:r>
              <a:rPr lang="nl-NL" baseline="0" dirty="0"/>
              <a:t> resistentie ontstaat door westers dieet, overgewicht en te weinig beweging: cellen zijn minder gevoelig voor insuline</a:t>
            </a:r>
          </a:p>
          <a:p>
            <a:r>
              <a:rPr lang="nl-NL" baseline="0" dirty="0"/>
              <a:t>De bloedsuikers blijven hoger en er wordt steeds meer insuline gemaakt door de pancreas</a:t>
            </a:r>
          </a:p>
          <a:p>
            <a:r>
              <a:rPr lang="nl-NL" baseline="0" dirty="0"/>
              <a:t>Insuline verhoogd de </a:t>
            </a:r>
            <a:r>
              <a:rPr lang="nl-NL" baseline="0" dirty="0" err="1"/>
              <a:t>lipolyse</a:t>
            </a:r>
            <a:r>
              <a:rPr lang="nl-NL" baseline="0" dirty="0"/>
              <a:t> (omzetting van vet) waardoor insulineresistentie toeneemt </a:t>
            </a:r>
          </a:p>
          <a:p>
            <a:endParaRPr lang="nl-NL" baseline="0" dirty="0"/>
          </a:p>
          <a:p>
            <a:r>
              <a:rPr lang="nl-NL" baseline="0" dirty="0"/>
              <a:t>Door KH te beperken minder insuline nodig (minder spuiten) minder </a:t>
            </a:r>
            <a:r>
              <a:rPr lang="nl-NL" baseline="0" dirty="0" err="1" smtClean="0"/>
              <a:t>lipogenese</a:t>
            </a:r>
            <a:endParaRPr lang="nl-NL" baseline="0" dirty="0"/>
          </a:p>
          <a:p>
            <a:r>
              <a:rPr lang="nl-NL" baseline="0" dirty="0"/>
              <a:t>Stimuleren om over te gaan op vetverbranding</a:t>
            </a:r>
            <a:endParaRPr lang="nl-NL" dirty="0"/>
          </a:p>
        </p:txBody>
      </p:sp>
    </p:spTree>
    <p:extLst>
      <p:ext uri="{BB962C8B-B14F-4D97-AF65-F5344CB8AC3E}">
        <p14:creationId xmlns:p14="http://schemas.microsoft.com/office/powerpoint/2010/main" val="4025876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Meeste</a:t>
            </a:r>
            <a:r>
              <a:rPr lang="nl-NL" baseline="0" dirty="0"/>
              <a:t> studies 8 weken</a:t>
            </a:r>
          </a:p>
          <a:p>
            <a:r>
              <a:rPr lang="nl-NL" baseline="0" dirty="0"/>
              <a:t>1 studie van 6 maanden </a:t>
            </a:r>
            <a:endParaRPr lang="nl-NL" dirty="0"/>
          </a:p>
        </p:txBody>
      </p:sp>
    </p:spTree>
    <p:extLst>
      <p:ext uri="{BB962C8B-B14F-4D97-AF65-F5344CB8AC3E}">
        <p14:creationId xmlns:p14="http://schemas.microsoft.com/office/powerpoint/2010/main" val="152984756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2756925"/>
            <a:ext cx="9144000" cy="345638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3" name="Ondertitel 2"/>
          <p:cNvSpPr>
            <a:spLocks noGrp="1"/>
          </p:cNvSpPr>
          <p:nvPr>
            <p:ph type="subTitle" idx="1"/>
          </p:nvPr>
        </p:nvSpPr>
        <p:spPr>
          <a:xfrm>
            <a:off x="755577" y="3044957"/>
            <a:ext cx="7992887" cy="2688299"/>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13" name="Tijdelijke aanduiding voor dianummer 12"/>
          <p:cNvSpPr>
            <a:spLocks noGrp="1"/>
          </p:cNvSpPr>
          <p:nvPr>
            <p:ph type="sldNum" sz="quarter" idx="11"/>
          </p:nvPr>
        </p:nvSpPr>
        <p:spPr/>
        <p:txBody>
          <a:bodyPr/>
          <a:lstStyle/>
          <a:p>
            <a:fld id="{0F2B34C6-6653-473B-ACCB-9371572A61D6}" type="slidenum">
              <a:rPr lang="nl-NL" smtClean="0"/>
              <a:pPr/>
              <a:t>‹nr.›</a:t>
            </a:fld>
            <a:endParaRPr lang="nl-NL" dirty="0"/>
          </a:p>
        </p:txBody>
      </p:sp>
      <p:sp>
        <p:nvSpPr>
          <p:cNvPr id="27" name="Titel 26"/>
          <p:cNvSpPr>
            <a:spLocks noGrp="1"/>
          </p:cNvSpPr>
          <p:nvPr>
            <p:ph type="title"/>
          </p:nvPr>
        </p:nvSpPr>
        <p:spPr>
          <a:xfrm>
            <a:off x="755576" y="1508787"/>
            <a:ext cx="7992888" cy="1143000"/>
          </a:xfrm>
        </p:spPr>
        <p:txBody>
          <a:bodyPr anchor="b">
            <a:normAutofit/>
          </a:bodyPr>
          <a:lstStyle>
            <a:lvl1pPr>
              <a:defRPr sz="3000"/>
            </a:lvl1pPr>
          </a:lstStyle>
          <a:p>
            <a:r>
              <a:rPr lang="nl-NL"/>
              <a:t>Klik om de stijl te bewerken</a:t>
            </a:r>
            <a:endParaRPr lang="nl-NL" dirty="0"/>
          </a:p>
        </p:txBody>
      </p:sp>
      <p:grpSp>
        <p:nvGrpSpPr>
          <p:cNvPr id="18" name="Group 131"/>
          <p:cNvGrpSpPr>
            <a:grpSpLocks noChangeAspect="1"/>
          </p:cNvGrpSpPr>
          <p:nvPr userDrawn="1"/>
        </p:nvGrpSpPr>
        <p:grpSpPr bwMode="auto">
          <a:xfrm>
            <a:off x="290960" y="404664"/>
            <a:ext cx="2984896" cy="522134"/>
            <a:chOff x="249" y="165"/>
            <a:chExt cx="2018" cy="353"/>
          </a:xfrm>
        </p:grpSpPr>
        <p:sp>
          <p:nvSpPr>
            <p:cNvPr id="19" name="AutoShape 130"/>
            <p:cNvSpPr>
              <a:spLocks noChangeAspect="1" noChangeArrowheads="1" noTextEdit="1"/>
            </p:cNvSpPr>
            <p:nvPr userDrawn="1"/>
          </p:nvSpPr>
          <p:spPr bwMode="auto">
            <a:xfrm>
              <a:off x="249" y="165"/>
              <a:ext cx="2018"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20" name="Picture 13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 y="166"/>
              <a:ext cx="11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8" y="166"/>
              <a:ext cx="17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4"/>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8" y="171"/>
              <a:ext cx="141"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8" y="166"/>
              <a:ext cx="7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6"/>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4" y="350"/>
              <a:ext cx="284"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7"/>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48" y="166"/>
              <a:ext cx="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8"/>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04" y="164"/>
              <a:ext cx="11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9"/>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348" y="172"/>
              <a:ext cx="17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40"/>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417" y="171"/>
              <a:ext cx="141"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141"/>
            <p:cNvSpPr>
              <a:spLocks noEditPoints="1"/>
            </p:cNvSpPr>
            <p:nvPr userDrawn="1"/>
          </p:nvSpPr>
          <p:spPr bwMode="auto">
            <a:xfrm>
              <a:off x="643" y="233"/>
              <a:ext cx="1624" cy="165"/>
            </a:xfrm>
            <a:custGeom>
              <a:avLst/>
              <a:gdLst>
                <a:gd name="T0" fmla="*/ 0 w 3249"/>
                <a:gd name="T1" fmla="*/ 326 h 331"/>
                <a:gd name="T2" fmla="*/ 256 w 3249"/>
                <a:gd name="T3" fmla="*/ 175 h 331"/>
                <a:gd name="T4" fmla="*/ 580 w 3249"/>
                <a:gd name="T5" fmla="*/ 176 h 331"/>
                <a:gd name="T6" fmla="*/ 489 w 3249"/>
                <a:gd name="T7" fmla="*/ 99 h 331"/>
                <a:gd name="T8" fmla="*/ 501 w 3249"/>
                <a:gd name="T9" fmla="*/ 146 h 331"/>
                <a:gd name="T10" fmla="*/ 441 w 3249"/>
                <a:gd name="T11" fmla="*/ 207 h 331"/>
                <a:gd name="T12" fmla="*/ 413 w 3249"/>
                <a:gd name="T13" fmla="*/ 315 h 331"/>
                <a:gd name="T14" fmla="*/ 530 w 3249"/>
                <a:gd name="T15" fmla="*/ 289 h 331"/>
                <a:gd name="T16" fmla="*/ 486 w 3249"/>
                <a:gd name="T17" fmla="*/ 285 h 331"/>
                <a:gd name="T18" fmla="*/ 457 w 3249"/>
                <a:gd name="T19" fmla="*/ 244 h 331"/>
                <a:gd name="T20" fmla="*/ 801 w 3249"/>
                <a:gd name="T21" fmla="*/ 144 h 331"/>
                <a:gd name="T22" fmla="*/ 693 w 3249"/>
                <a:gd name="T23" fmla="*/ 100 h 331"/>
                <a:gd name="T24" fmla="*/ 738 w 3249"/>
                <a:gd name="T25" fmla="*/ 152 h 331"/>
                <a:gd name="T26" fmla="*/ 648 w 3249"/>
                <a:gd name="T27" fmla="*/ 217 h 331"/>
                <a:gd name="T28" fmla="*/ 656 w 3249"/>
                <a:gd name="T29" fmla="*/ 326 h 331"/>
                <a:gd name="T30" fmla="*/ 753 w 3249"/>
                <a:gd name="T31" fmla="*/ 307 h 331"/>
                <a:gd name="T32" fmla="*/ 701 w 3249"/>
                <a:gd name="T33" fmla="*/ 286 h 331"/>
                <a:gd name="T34" fmla="*/ 699 w 3249"/>
                <a:gd name="T35" fmla="*/ 234 h 331"/>
                <a:gd name="T36" fmla="*/ 959 w 3249"/>
                <a:gd name="T37" fmla="*/ 202 h 331"/>
                <a:gd name="T38" fmla="*/ 924 w 3249"/>
                <a:gd name="T39" fmla="*/ 144 h 331"/>
                <a:gd name="T40" fmla="*/ 908 w 3249"/>
                <a:gd name="T41" fmla="*/ 103 h 331"/>
                <a:gd name="T42" fmla="*/ 847 w 3249"/>
                <a:gd name="T43" fmla="*/ 170 h 331"/>
                <a:gd name="T44" fmla="*/ 936 w 3249"/>
                <a:gd name="T45" fmla="*/ 263 h 331"/>
                <a:gd name="T46" fmla="*/ 851 w 3249"/>
                <a:gd name="T47" fmla="*/ 326 h 331"/>
                <a:gd name="T48" fmla="*/ 986 w 3249"/>
                <a:gd name="T49" fmla="*/ 293 h 331"/>
                <a:gd name="T50" fmla="*/ 1125 w 3249"/>
                <a:gd name="T51" fmla="*/ 280 h 331"/>
                <a:gd name="T52" fmla="*/ 1017 w 3249"/>
                <a:gd name="T53" fmla="*/ 104 h 331"/>
                <a:gd name="T54" fmla="*/ 1103 w 3249"/>
                <a:gd name="T55" fmla="*/ 330 h 331"/>
                <a:gd name="T56" fmla="*/ 1273 w 3249"/>
                <a:gd name="T57" fmla="*/ 129 h 331"/>
                <a:gd name="T58" fmla="*/ 1277 w 3249"/>
                <a:gd name="T59" fmla="*/ 181 h 331"/>
                <a:gd name="T60" fmla="*/ 1434 w 3249"/>
                <a:gd name="T61" fmla="*/ 41 h 331"/>
                <a:gd name="T62" fmla="*/ 1369 w 3249"/>
                <a:gd name="T63" fmla="*/ 22 h 331"/>
                <a:gd name="T64" fmla="*/ 1406 w 3249"/>
                <a:gd name="T65" fmla="*/ 75 h 331"/>
                <a:gd name="T66" fmla="*/ 1427 w 3249"/>
                <a:gd name="T67" fmla="*/ 326 h 331"/>
                <a:gd name="T68" fmla="*/ 1532 w 3249"/>
                <a:gd name="T69" fmla="*/ 243 h 331"/>
                <a:gd name="T70" fmla="*/ 1604 w 3249"/>
                <a:gd name="T71" fmla="*/ 150 h 331"/>
                <a:gd name="T72" fmla="*/ 1522 w 3249"/>
                <a:gd name="T73" fmla="*/ 115 h 331"/>
                <a:gd name="T74" fmla="*/ 1470 w 3249"/>
                <a:gd name="T75" fmla="*/ 249 h 331"/>
                <a:gd name="T76" fmla="*/ 1569 w 3249"/>
                <a:gd name="T77" fmla="*/ 330 h 331"/>
                <a:gd name="T78" fmla="*/ 1848 w 3249"/>
                <a:gd name="T79" fmla="*/ 116 h 331"/>
                <a:gd name="T80" fmla="*/ 1739 w 3249"/>
                <a:gd name="T81" fmla="*/ 123 h 331"/>
                <a:gd name="T82" fmla="*/ 1732 w 3249"/>
                <a:gd name="T83" fmla="*/ 204 h 331"/>
                <a:gd name="T84" fmla="*/ 1807 w 3249"/>
                <a:gd name="T85" fmla="*/ 162 h 331"/>
                <a:gd name="T86" fmla="*/ 2005 w 3249"/>
                <a:gd name="T87" fmla="*/ 280 h 331"/>
                <a:gd name="T88" fmla="*/ 1896 w 3249"/>
                <a:gd name="T89" fmla="*/ 104 h 331"/>
                <a:gd name="T90" fmla="*/ 1982 w 3249"/>
                <a:gd name="T91" fmla="*/ 330 h 331"/>
                <a:gd name="T92" fmla="*/ 2346 w 3249"/>
                <a:gd name="T93" fmla="*/ 257 h 331"/>
                <a:gd name="T94" fmla="*/ 2249 w 3249"/>
                <a:gd name="T95" fmla="*/ 272 h 331"/>
                <a:gd name="T96" fmla="*/ 2178 w 3249"/>
                <a:gd name="T97" fmla="*/ 273 h 331"/>
                <a:gd name="T98" fmla="*/ 2314 w 3249"/>
                <a:gd name="T99" fmla="*/ 330 h 331"/>
                <a:gd name="T100" fmla="*/ 2412 w 3249"/>
                <a:gd name="T101" fmla="*/ 209 h 331"/>
                <a:gd name="T102" fmla="*/ 2486 w 3249"/>
                <a:gd name="T103" fmla="*/ 24 h 331"/>
                <a:gd name="T104" fmla="*/ 2694 w 3249"/>
                <a:gd name="T105" fmla="*/ 175 h 331"/>
                <a:gd name="T106" fmla="*/ 3022 w 3249"/>
                <a:gd name="T107" fmla="*/ 269 h 331"/>
                <a:gd name="T108" fmla="*/ 2902 w 3249"/>
                <a:gd name="T109" fmla="*/ 237 h 331"/>
                <a:gd name="T110" fmla="*/ 2916 w 3249"/>
                <a:gd name="T111" fmla="*/ 97 h 331"/>
                <a:gd name="T112" fmla="*/ 3040 w 3249"/>
                <a:gd name="T113" fmla="*/ 30 h 331"/>
                <a:gd name="T114" fmla="*/ 2855 w 3249"/>
                <a:gd name="T115" fmla="*/ 80 h 331"/>
                <a:gd name="T116" fmla="*/ 2843 w 3249"/>
                <a:gd name="T117" fmla="*/ 263 h 331"/>
                <a:gd name="T118" fmla="*/ 3025 w 3249"/>
                <a:gd name="T119" fmla="*/ 322 h 331"/>
                <a:gd name="T120" fmla="*/ 3184 w 3249"/>
                <a:gd name="T121" fmla="*/ 1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49" h="331">
                  <a:moveTo>
                    <a:pt x="365" y="326"/>
                  </a:moveTo>
                  <a:lnTo>
                    <a:pt x="318" y="24"/>
                  </a:lnTo>
                  <a:lnTo>
                    <a:pt x="251" y="24"/>
                  </a:lnTo>
                  <a:lnTo>
                    <a:pt x="199" y="180"/>
                  </a:lnTo>
                  <a:lnTo>
                    <a:pt x="199" y="180"/>
                  </a:lnTo>
                  <a:lnTo>
                    <a:pt x="190" y="211"/>
                  </a:lnTo>
                  <a:lnTo>
                    <a:pt x="183" y="243"/>
                  </a:lnTo>
                  <a:lnTo>
                    <a:pt x="181" y="243"/>
                  </a:lnTo>
                  <a:lnTo>
                    <a:pt x="181" y="243"/>
                  </a:lnTo>
                  <a:lnTo>
                    <a:pt x="174" y="211"/>
                  </a:lnTo>
                  <a:lnTo>
                    <a:pt x="164" y="180"/>
                  </a:lnTo>
                  <a:lnTo>
                    <a:pt x="115" y="24"/>
                  </a:lnTo>
                  <a:lnTo>
                    <a:pt x="46" y="24"/>
                  </a:lnTo>
                  <a:lnTo>
                    <a:pt x="0" y="326"/>
                  </a:lnTo>
                  <a:lnTo>
                    <a:pt x="60" y="326"/>
                  </a:lnTo>
                  <a:lnTo>
                    <a:pt x="76" y="187"/>
                  </a:lnTo>
                  <a:lnTo>
                    <a:pt x="76" y="187"/>
                  </a:lnTo>
                  <a:lnTo>
                    <a:pt x="81" y="149"/>
                  </a:lnTo>
                  <a:lnTo>
                    <a:pt x="85" y="110"/>
                  </a:lnTo>
                  <a:lnTo>
                    <a:pt x="85" y="110"/>
                  </a:lnTo>
                  <a:lnTo>
                    <a:pt x="85" y="110"/>
                  </a:lnTo>
                  <a:lnTo>
                    <a:pt x="88" y="129"/>
                  </a:lnTo>
                  <a:lnTo>
                    <a:pt x="93" y="149"/>
                  </a:lnTo>
                  <a:lnTo>
                    <a:pt x="104" y="186"/>
                  </a:lnTo>
                  <a:lnTo>
                    <a:pt x="150" y="326"/>
                  </a:lnTo>
                  <a:lnTo>
                    <a:pt x="208" y="326"/>
                  </a:lnTo>
                  <a:lnTo>
                    <a:pt x="256" y="175"/>
                  </a:lnTo>
                  <a:lnTo>
                    <a:pt x="256" y="175"/>
                  </a:lnTo>
                  <a:lnTo>
                    <a:pt x="266" y="141"/>
                  </a:lnTo>
                  <a:lnTo>
                    <a:pt x="272" y="110"/>
                  </a:lnTo>
                  <a:lnTo>
                    <a:pt x="273" y="110"/>
                  </a:lnTo>
                  <a:lnTo>
                    <a:pt x="273" y="110"/>
                  </a:lnTo>
                  <a:lnTo>
                    <a:pt x="277" y="144"/>
                  </a:lnTo>
                  <a:lnTo>
                    <a:pt x="283" y="182"/>
                  </a:lnTo>
                  <a:lnTo>
                    <a:pt x="304" y="326"/>
                  </a:lnTo>
                  <a:lnTo>
                    <a:pt x="365" y="326"/>
                  </a:lnTo>
                  <a:lnTo>
                    <a:pt x="365" y="326"/>
                  </a:lnTo>
                  <a:close/>
                  <a:moveTo>
                    <a:pt x="582" y="326"/>
                  </a:moveTo>
                  <a:lnTo>
                    <a:pt x="582" y="326"/>
                  </a:lnTo>
                  <a:lnTo>
                    <a:pt x="580" y="269"/>
                  </a:lnTo>
                  <a:lnTo>
                    <a:pt x="580" y="176"/>
                  </a:lnTo>
                  <a:lnTo>
                    <a:pt x="580" y="176"/>
                  </a:lnTo>
                  <a:lnTo>
                    <a:pt x="579" y="159"/>
                  </a:lnTo>
                  <a:lnTo>
                    <a:pt x="577" y="144"/>
                  </a:lnTo>
                  <a:lnTo>
                    <a:pt x="574" y="138"/>
                  </a:lnTo>
                  <a:lnTo>
                    <a:pt x="571" y="131"/>
                  </a:lnTo>
                  <a:lnTo>
                    <a:pt x="567" y="126"/>
                  </a:lnTo>
                  <a:lnTo>
                    <a:pt x="562" y="120"/>
                  </a:lnTo>
                  <a:lnTo>
                    <a:pt x="556" y="115"/>
                  </a:lnTo>
                  <a:lnTo>
                    <a:pt x="549" y="111"/>
                  </a:lnTo>
                  <a:lnTo>
                    <a:pt x="542" y="108"/>
                  </a:lnTo>
                  <a:lnTo>
                    <a:pt x="533" y="105"/>
                  </a:lnTo>
                  <a:lnTo>
                    <a:pt x="524" y="103"/>
                  </a:lnTo>
                  <a:lnTo>
                    <a:pt x="514" y="100"/>
                  </a:lnTo>
                  <a:lnTo>
                    <a:pt x="502" y="99"/>
                  </a:lnTo>
                  <a:lnTo>
                    <a:pt x="489" y="99"/>
                  </a:lnTo>
                  <a:lnTo>
                    <a:pt x="489" y="99"/>
                  </a:lnTo>
                  <a:lnTo>
                    <a:pt x="468" y="100"/>
                  </a:lnTo>
                  <a:lnTo>
                    <a:pt x="448" y="103"/>
                  </a:lnTo>
                  <a:lnTo>
                    <a:pt x="427" y="108"/>
                  </a:lnTo>
                  <a:lnTo>
                    <a:pt x="410" y="114"/>
                  </a:lnTo>
                  <a:lnTo>
                    <a:pt x="415" y="161"/>
                  </a:lnTo>
                  <a:lnTo>
                    <a:pt x="415" y="161"/>
                  </a:lnTo>
                  <a:lnTo>
                    <a:pt x="430" y="153"/>
                  </a:lnTo>
                  <a:lnTo>
                    <a:pt x="447" y="149"/>
                  </a:lnTo>
                  <a:lnTo>
                    <a:pt x="465" y="145"/>
                  </a:lnTo>
                  <a:lnTo>
                    <a:pt x="480" y="144"/>
                  </a:lnTo>
                  <a:lnTo>
                    <a:pt x="480" y="144"/>
                  </a:lnTo>
                  <a:lnTo>
                    <a:pt x="491" y="144"/>
                  </a:lnTo>
                  <a:lnTo>
                    <a:pt x="501" y="146"/>
                  </a:lnTo>
                  <a:lnTo>
                    <a:pt x="508" y="149"/>
                  </a:lnTo>
                  <a:lnTo>
                    <a:pt x="514" y="152"/>
                  </a:lnTo>
                  <a:lnTo>
                    <a:pt x="519" y="157"/>
                  </a:lnTo>
                  <a:lnTo>
                    <a:pt x="521" y="163"/>
                  </a:lnTo>
                  <a:lnTo>
                    <a:pt x="523" y="170"/>
                  </a:lnTo>
                  <a:lnTo>
                    <a:pt x="524" y="179"/>
                  </a:lnTo>
                  <a:lnTo>
                    <a:pt x="524" y="191"/>
                  </a:lnTo>
                  <a:lnTo>
                    <a:pt x="524" y="191"/>
                  </a:lnTo>
                  <a:lnTo>
                    <a:pt x="496" y="192"/>
                  </a:lnTo>
                  <a:lnTo>
                    <a:pt x="484" y="193"/>
                  </a:lnTo>
                  <a:lnTo>
                    <a:pt x="472" y="196"/>
                  </a:lnTo>
                  <a:lnTo>
                    <a:pt x="461" y="199"/>
                  </a:lnTo>
                  <a:lnTo>
                    <a:pt x="450" y="203"/>
                  </a:lnTo>
                  <a:lnTo>
                    <a:pt x="441" y="207"/>
                  </a:lnTo>
                  <a:lnTo>
                    <a:pt x="431" y="211"/>
                  </a:lnTo>
                  <a:lnTo>
                    <a:pt x="424" y="217"/>
                  </a:lnTo>
                  <a:lnTo>
                    <a:pt x="416" y="223"/>
                  </a:lnTo>
                  <a:lnTo>
                    <a:pt x="410" y="229"/>
                  </a:lnTo>
                  <a:lnTo>
                    <a:pt x="406" y="237"/>
                  </a:lnTo>
                  <a:lnTo>
                    <a:pt x="401" y="245"/>
                  </a:lnTo>
                  <a:lnTo>
                    <a:pt x="398" y="254"/>
                  </a:lnTo>
                  <a:lnTo>
                    <a:pt x="396" y="262"/>
                  </a:lnTo>
                  <a:lnTo>
                    <a:pt x="396" y="272"/>
                  </a:lnTo>
                  <a:lnTo>
                    <a:pt x="396" y="272"/>
                  </a:lnTo>
                  <a:lnTo>
                    <a:pt x="397" y="285"/>
                  </a:lnTo>
                  <a:lnTo>
                    <a:pt x="400" y="296"/>
                  </a:lnTo>
                  <a:lnTo>
                    <a:pt x="406" y="307"/>
                  </a:lnTo>
                  <a:lnTo>
                    <a:pt x="413" y="315"/>
                  </a:lnTo>
                  <a:lnTo>
                    <a:pt x="421" y="321"/>
                  </a:lnTo>
                  <a:lnTo>
                    <a:pt x="432" y="326"/>
                  </a:lnTo>
                  <a:lnTo>
                    <a:pt x="444" y="330"/>
                  </a:lnTo>
                  <a:lnTo>
                    <a:pt x="459" y="331"/>
                  </a:lnTo>
                  <a:lnTo>
                    <a:pt x="459" y="331"/>
                  </a:lnTo>
                  <a:lnTo>
                    <a:pt x="471" y="330"/>
                  </a:lnTo>
                  <a:lnTo>
                    <a:pt x="483" y="327"/>
                  </a:lnTo>
                  <a:lnTo>
                    <a:pt x="494" y="324"/>
                  </a:lnTo>
                  <a:lnTo>
                    <a:pt x="503" y="319"/>
                  </a:lnTo>
                  <a:lnTo>
                    <a:pt x="512" y="313"/>
                  </a:lnTo>
                  <a:lnTo>
                    <a:pt x="519" y="305"/>
                  </a:lnTo>
                  <a:lnTo>
                    <a:pt x="525" y="297"/>
                  </a:lnTo>
                  <a:lnTo>
                    <a:pt x="530" y="289"/>
                  </a:lnTo>
                  <a:lnTo>
                    <a:pt x="530" y="289"/>
                  </a:lnTo>
                  <a:lnTo>
                    <a:pt x="530" y="289"/>
                  </a:lnTo>
                  <a:lnTo>
                    <a:pt x="529" y="307"/>
                  </a:lnTo>
                  <a:lnTo>
                    <a:pt x="529" y="326"/>
                  </a:lnTo>
                  <a:lnTo>
                    <a:pt x="582" y="326"/>
                  </a:lnTo>
                  <a:lnTo>
                    <a:pt x="582" y="326"/>
                  </a:lnTo>
                  <a:close/>
                  <a:moveTo>
                    <a:pt x="524" y="233"/>
                  </a:moveTo>
                  <a:lnTo>
                    <a:pt x="524" y="233"/>
                  </a:lnTo>
                  <a:lnTo>
                    <a:pt x="523" y="243"/>
                  </a:lnTo>
                  <a:lnTo>
                    <a:pt x="520" y="252"/>
                  </a:lnTo>
                  <a:lnTo>
                    <a:pt x="517" y="262"/>
                  </a:lnTo>
                  <a:lnTo>
                    <a:pt x="511" y="270"/>
                  </a:lnTo>
                  <a:lnTo>
                    <a:pt x="503" y="277"/>
                  </a:lnTo>
                  <a:lnTo>
                    <a:pt x="496" y="283"/>
                  </a:lnTo>
                  <a:lnTo>
                    <a:pt x="486" y="285"/>
                  </a:lnTo>
                  <a:lnTo>
                    <a:pt x="477" y="286"/>
                  </a:lnTo>
                  <a:lnTo>
                    <a:pt x="477" y="286"/>
                  </a:lnTo>
                  <a:lnTo>
                    <a:pt x="471" y="286"/>
                  </a:lnTo>
                  <a:lnTo>
                    <a:pt x="466" y="285"/>
                  </a:lnTo>
                  <a:lnTo>
                    <a:pt x="461" y="283"/>
                  </a:lnTo>
                  <a:lnTo>
                    <a:pt x="457" y="280"/>
                  </a:lnTo>
                  <a:lnTo>
                    <a:pt x="454" y="277"/>
                  </a:lnTo>
                  <a:lnTo>
                    <a:pt x="451" y="273"/>
                  </a:lnTo>
                  <a:lnTo>
                    <a:pt x="450" y="268"/>
                  </a:lnTo>
                  <a:lnTo>
                    <a:pt x="450" y="263"/>
                  </a:lnTo>
                  <a:lnTo>
                    <a:pt x="450" y="263"/>
                  </a:lnTo>
                  <a:lnTo>
                    <a:pt x="450" y="256"/>
                  </a:lnTo>
                  <a:lnTo>
                    <a:pt x="453" y="250"/>
                  </a:lnTo>
                  <a:lnTo>
                    <a:pt x="457" y="244"/>
                  </a:lnTo>
                  <a:lnTo>
                    <a:pt x="465" y="239"/>
                  </a:lnTo>
                  <a:lnTo>
                    <a:pt x="474" y="234"/>
                  </a:lnTo>
                  <a:lnTo>
                    <a:pt x="486" y="231"/>
                  </a:lnTo>
                  <a:lnTo>
                    <a:pt x="503" y="228"/>
                  </a:lnTo>
                  <a:lnTo>
                    <a:pt x="524" y="228"/>
                  </a:lnTo>
                  <a:lnTo>
                    <a:pt x="524" y="233"/>
                  </a:lnTo>
                  <a:lnTo>
                    <a:pt x="524" y="233"/>
                  </a:lnTo>
                  <a:close/>
                  <a:moveTo>
                    <a:pt x="807" y="326"/>
                  </a:moveTo>
                  <a:lnTo>
                    <a:pt x="807" y="326"/>
                  </a:lnTo>
                  <a:lnTo>
                    <a:pt x="806" y="269"/>
                  </a:lnTo>
                  <a:lnTo>
                    <a:pt x="806" y="176"/>
                  </a:lnTo>
                  <a:lnTo>
                    <a:pt x="806" y="176"/>
                  </a:lnTo>
                  <a:lnTo>
                    <a:pt x="805" y="159"/>
                  </a:lnTo>
                  <a:lnTo>
                    <a:pt x="801" y="144"/>
                  </a:lnTo>
                  <a:lnTo>
                    <a:pt x="799" y="138"/>
                  </a:lnTo>
                  <a:lnTo>
                    <a:pt x="795" y="131"/>
                  </a:lnTo>
                  <a:lnTo>
                    <a:pt x="791" y="126"/>
                  </a:lnTo>
                  <a:lnTo>
                    <a:pt x="787" y="120"/>
                  </a:lnTo>
                  <a:lnTo>
                    <a:pt x="781" y="115"/>
                  </a:lnTo>
                  <a:lnTo>
                    <a:pt x="775" y="111"/>
                  </a:lnTo>
                  <a:lnTo>
                    <a:pt x="767" y="108"/>
                  </a:lnTo>
                  <a:lnTo>
                    <a:pt x="759" y="105"/>
                  </a:lnTo>
                  <a:lnTo>
                    <a:pt x="749" y="103"/>
                  </a:lnTo>
                  <a:lnTo>
                    <a:pt x="738" y="100"/>
                  </a:lnTo>
                  <a:lnTo>
                    <a:pt x="726" y="99"/>
                  </a:lnTo>
                  <a:lnTo>
                    <a:pt x="714" y="99"/>
                  </a:lnTo>
                  <a:lnTo>
                    <a:pt x="714" y="99"/>
                  </a:lnTo>
                  <a:lnTo>
                    <a:pt x="693" y="100"/>
                  </a:lnTo>
                  <a:lnTo>
                    <a:pt x="672" y="103"/>
                  </a:lnTo>
                  <a:lnTo>
                    <a:pt x="653" y="108"/>
                  </a:lnTo>
                  <a:lnTo>
                    <a:pt x="635" y="114"/>
                  </a:lnTo>
                  <a:lnTo>
                    <a:pt x="640" y="161"/>
                  </a:lnTo>
                  <a:lnTo>
                    <a:pt x="640" y="161"/>
                  </a:lnTo>
                  <a:lnTo>
                    <a:pt x="655" y="153"/>
                  </a:lnTo>
                  <a:lnTo>
                    <a:pt x="672" y="149"/>
                  </a:lnTo>
                  <a:lnTo>
                    <a:pt x="689" y="145"/>
                  </a:lnTo>
                  <a:lnTo>
                    <a:pt x="705" y="144"/>
                  </a:lnTo>
                  <a:lnTo>
                    <a:pt x="705" y="144"/>
                  </a:lnTo>
                  <a:lnTo>
                    <a:pt x="717" y="144"/>
                  </a:lnTo>
                  <a:lnTo>
                    <a:pt x="725" y="146"/>
                  </a:lnTo>
                  <a:lnTo>
                    <a:pt x="732" y="149"/>
                  </a:lnTo>
                  <a:lnTo>
                    <a:pt x="738" y="152"/>
                  </a:lnTo>
                  <a:lnTo>
                    <a:pt x="743" y="157"/>
                  </a:lnTo>
                  <a:lnTo>
                    <a:pt x="746" y="163"/>
                  </a:lnTo>
                  <a:lnTo>
                    <a:pt x="748" y="170"/>
                  </a:lnTo>
                  <a:lnTo>
                    <a:pt x="748" y="179"/>
                  </a:lnTo>
                  <a:lnTo>
                    <a:pt x="748" y="191"/>
                  </a:lnTo>
                  <a:lnTo>
                    <a:pt x="748" y="191"/>
                  </a:lnTo>
                  <a:lnTo>
                    <a:pt x="722" y="192"/>
                  </a:lnTo>
                  <a:lnTo>
                    <a:pt x="708" y="193"/>
                  </a:lnTo>
                  <a:lnTo>
                    <a:pt x="696" y="196"/>
                  </a:lnTo>
                  <a:lnTo>
                    <a:pt x="685" y="199"/>
                  </a:lnTo>
                  <a:lnTo>
                    <a:pt x="674" y="203"/>
                  </a:lnTo>
                  <a:lnTo>
                    <a:pt x="665" y="207"/>
                  </a:lnTo>
                  <a:lnTo>
                    <a:pt x="656" y="211"/>
                  </a:lnTo>
                  <a:lnTo>
                    <a:pt x="648" y="217"/>
                  </a:lnTo>
                  <a:lnTo>
                    <a:pt x="641" y="223"/>
                  </a:lnTo>
                  <a:lnTo>
                    <a:pt x="635" y="229"/>
                  </a:lnTo>
                  <a:lnTo>
                    <a:pt x="630" y="237"/>
                  </a:lnTo>
                  <a:lnTo>
                    <a:pt x="626" y="245"/>
                  </a:lnTo>
                  <a:lnTo>
                    <a:pt x="623" y="254"/>
                  </a:lnTo>
                  <a:lnTo>
                    <a:pt x="621" y="262"/>
                  </a:lnTo>
                  <a:lnTo>
                    <a:pt x="620" y="272"/>
                  </a:lnTo>
                  <a:lnTo>
                    <a:pt x="620" y="272"/>
                  </a:lnTo>
                  <a:lnTo>
                    <a:pt x="621" y="285"/>
                  </a:lnTo>
                  <a:lnTo>
                    <a:pt x="625" y="296"/>
                  </a:lnTo>
                  <a:lnTo>
                    <a:pt x="630" y="307"/>
                  </a:lnTo>
                  <a:lnTo>
                    <a:pt x="637" y="315"/>
                  </a:lnTo>
                  <a:lnTo>
                    <a:pt x="646" y="321"/>
                  </a:lnTo>
                  <a:lnTo>
                    <a:pt x="656" y="326"/>
                  </a:lnTo>
                  <a:lnTo>
                    <a:pt x="670" y="330"/>
                  </a:lnTo>
                  <a:lnTo>
                    <a:pt x="684" y="331"/>
                  </a:lnTo>
                  <a:lnTo>
                    <a:pt x="684" y="331"/>
                  </a:lnTo>
                  <a:lnTo>
                    <a:pt x="696" y="330"/>
                  </a:lnTo>
                  <a:lnTo>
                    <a:pt x="707" y="327"/>
                  </a:lnTo>
                  <a:lnTo>
                    <a:pt x="718" y="324"/>
                  </a:lnTo>
                  <a:lnTo>
                    <a:pt x="728" y="319"/>
                  </a:lnTo>
                  <a:lnTo>
                    <a:pt x="736" y="313"/>
                  </a:lnTo>
                  <a:lnTo>
                    <a:pt x="743" y="305"/>
                  </a:lnTo>
                  <a:lnTo>
                    <a:pt x="749" y="297"/>
                  </a:lnTo>
                  <a:lnTo>
                    <a:pt x="754" y="289"/>
                  </a:lnTo>
                  <a:lnTo>
                    <a:pt x="755" y="289"/>
                  </a:lnTo>
                  <a:lnTo>
                    <a:pt x="755" y="289"/>
                  </a:lnTo>
                  <a:lnTo>
                    <a:pt x="753" y="307"/>
                  </a:lnTo>
                  <a:lnTo>
                    <a:pt x="753" y="326"/>
                  </a:lnTo>
                  <a:lnTo>
                    <a:pt x="807" y="326"/>
                  </a:lnTo>
                  <a:lnTo>
                    <a:pt x="807" y="326"/>
                  </a:lnTo>
                  <a:close/>
                  <a:moveTo>
                    <a:pt x="748" y="233"/>
                  </a:moveTo>
                  <a:lnTo>
                    <a:pt x="748" y="233"/>
                  </a:lnTo>
                  <a:lnTo>
                    <a:pt x="748" y="243"/>
                  </a:lnTo>
                  <a:lnTo>
                    <a:pt x="744" y="252"/>
                  </a:lnTo>
                  <a:lnTo>
                    <a:pt x="741" y="262"/>
                  </a:lnTo>
                  <a:lnTo>
                    <a:pt x="735" y="270"/>
                  </a:lnTo>
                  <a:lnTo>
                    <a:pt x="729" y="277"/>
                  </a:lnTo>
                  <a:lnTo>
                    <a:pt x="720" y="283"/>
                  </a:lnTo>
                  <a:lnTo>
                    <a:pt x="711" y="285"/>
                  </a:lnTo>
                  <a:lnTo>
                    <a:pt x="701" y="286"/>
                  </a:lnTo>
                  <a:lnTo>
                    <a:pt x="701" y="286"/>
                  </a:lnTo>
                  <a:lnTo>
                    <a:pt x="695" y="286"/>
                  </a:lnTo>
                  <a:lnTo>
                    <a:pt x="690" y="285"/>
                  </a:lnTo>
                  <a:lnTo>
                    <a:pt x="685" y="283"/>
                  </a:lnTo>
                  <a:lnTo>
                    <a:pt x="682" y="280"/>
                  </a:lnTo>
                  <a:lnTo>
                    <a:pt x="679" y="277"/>
                  </a:lnTo>
                  <a:lnTo>
                    <a:pt x="677" y="273"/>
                  </a:lnTo>
                  <a:lnTo>
                    <a:pt x="676" y="268"/>
                  </a:lnTo>
                  <a:lnTo>
                    <a:pt x="674" y="263"/>
                  </a:lnTo>
                  <a:lnTo>
                    <a:pt x="674" y="263"/>
                  </a:lnTo>
                  <a:lnTo>
                    <a:pt x="676" y="256"/>
                  </a:lnTo>
                  <a:lnTo>
                    <a:pt x="678" y="250"/>
                  </a:lnTo>
                  <a:lnTo>
                    <a:pt x="682" y="244"/>
                  </a:lnTo>
                  <a:lnTo>
                    <a:pt x="689" y="239"/>
                  </a:lnTo>
                  <a:lnTo>
                    <a:pt x="699" y="234"/>
                  </a:lnTo>
                  <a:lnTo>
                    <a:pt x="712" y="231"/>
                  </a:lnTo>
                  <a:lnTo>
                    <a:pt x="728" y="228"/>
                  </a:lnTo>
                  <a:lnTo>
                    <a:pt x="748" y="228"/>
                  </a:lnTo>
                  <a:lnTo>
                    <a:pt x="748" y="233"/>
                  </a:lnTo>
                  <a:lnTo>
                    <a:pt x="748" y="233"/>
                  </a:lnTo>
                  <a:close/>
                  <a:moveTo>
                    <a:pt x="996" y="257"/>
                  </a:moveTo>
                  <a:lnTo>
                    <a:pt x="996" y="257"/>
                  </a:lnTo>
                  <a:lnTo>
                    <a:pt x="995" y="245"/>
                  </a:lnTo>
                  <a:lnTo>
                    <a:pt x="993" y="234"/>
                  </a:lnTo>
                  <a:lnTo>
                    <a:pt x="988" y="225"/>
                  </a:lnTo>
                  <a:lnTo>
                    <a:pt x="982" y="217"/>
                  </a:lnTo>
                  <a:lnTo>
                    <a:pt x="975" y="211"/>
                  </a:lnTo>
                  <a:lnTo>
                    <a:pt x="968" y="207"/>
                  </a:lnTo>
                  <a:lnTo>
                    <a:pt x="959" y="202"/>
                  </a:lnTo>
                  <a:lnTo>
                    <a:pt x="951" y="198"/>
                  </a:lnTo>
                  <a:lnTo>
                    <a:pt x="934" y="191"/>
                  </a:lnTo>
                  <a:lnTo>
                    <a:pt x="919" y="185"/>
                  </a:lnTo>
                  <a:lnTo>
                    <a:pt x="913" y="181"/>
                  </a:lnTo>
                  <a:lnTo>
                    <a:pt x="910" y="176"/>
                  </a:lnTo>
                  <a:lnTo>
                    <a:pt x="906" y="172"/>
                  </a:lnTo>
                  <a:lnTo>
                    <a:pt x="905" y="166"/>
                  </a:lnTo>
                  <a:lnTo>
                    <a:pt x="905" y="166"/>
                  </a:lnTo>
                  <a:lnTo>
                    <a:pt x="906" y="161"/>
                  </a:lnTo>
                  <a:lnTo>
                    <a:pt x="907" y="156"/>
                  </a:lnTo>
                  <a:lnTo>
                    <a:pt x="910" y="152"/>
                  </a:lnTo>
                  <a:lnTo>
                    <a:pt x="913" y="149"/>
                  </a:lnTo>
                  <a:lnTo>
                    <a:pt x="918" y="146"/>
                  </a:lnTo>
                  <a:lnTo>
                    <a:pt x="924" y="144"/>
                  </a:lnTo>
                  <a:lnTo>
                    <a:pt x="930" y="143"/>
                  </a:lnTo>
                  <a:lnTo>
                    <a:pt x="939" y="143"/>
                  </a:lnTo>
                  <a:lnTo>
                    <a:pt x="939" y="143"/>
                  </a:lnTo>
                  <a:lnTo>
                    <a:pt x="948" y="143"/>
                  </a:lnTo>
                  <a:lnTo>
                    <a:pt x="959" y="144"/>
                  </a:lnTo>
                  <a:lnTo>
                    <a:pt x="980" y="149"/>
                  </a:lnTo>
                  <a:lnTo>
                    <a:pt x="981" y="104"/>
                  </a:lnTo>
                  <a:lnTo>
                    <a:pt x="981" y="104"/>
                  </a:lnTo>
                  <a:lnTo>
                    <a:pt x="960" y="100"/>
                  </a:lnTo>
                  <a:lnTo>
                    <a:pt x="941" y="99"/>
                  </a:lnTo>
                  <a:lnTo>
                    <a:pt x="941" y="99"/>
                  </a:lnTo>
                  <a:lnTo>
                    <a:pt x="929" y="99"/>
                  </a:lnTo>
                  <a:lnTo>
                    <a:pt x="918" y="100"/>
                  </a:lnTo>
                  <a:lnTo>
                    <a:pt x="908" y="103"/>
                  </a:lnTo>
                  <a:lnTo>
                    <a:pt x="900" y="105"/>
                  </a:lnTo>
                  <a:lnTo>
                    <a:pt x="892" y="108"/>
                  </a:lnTo>
                  <a:lnTo>
                    <a:pt x="883" y="111"/>
                  </a:lnTo>
                  <a:lnTo>
                    <a:pt x="876" y="116"/>
                  </a:lnTo>
                  <a:lnTo>
                    <a:pt x="870" y="121"/>
                  </a:lnTo>
                  <a:lnTo>
                    <a:pt x="865" y="126"/>
                  </a:lnTo>
                  <a:lnTo>
                    <a:pt x="860" y="131"/>
                  </a:lnTo>
                  <a:lnTo>
                    <a:pt x="855" y="137"/>
                  </a:lnTo>
                  <a:lnTo>
                    <a:pt x="852" y="143"/>
                  </a:lnTo>
                  <a:lnTo>
                    <a:pt x="849" y="150"/>
                  </a:lnTo>
                  <a:lnTo>
                    <a:pt x="848" y="156"/>
                  </a:lnTo>
                  <a:lnTo>
                    <a:pt x="847" y="163"/>
                  </a:lnTo>
                  <a:lnTo>
                    <a:pt x="847" y="170"/>
                  </a:lnTo>
                  <a:lnTo>
                    <a:pt x="847" y="170"/>
                  </a:lnTo>
                  <a:lnTo>
                    <a:pt x="847" y="184"/>
                  </a:lnTo>
                  <a:lnTo>
                    <a:pt x="851" y="194"/>
                  </a:lnTo>
                  <a:lnTo>
                    <a:pt x="854" y="203"/>
                  </a:lnTo>
                  <a:lnTo>
                    <a:pt x="860" y="211"/>
                  </a:lnTo>
                  <a:lnTo>
                    <a:pt x="867" y="217"/>
                  </a:lnTo>
                  <a:lnTo>
                    <a:pt x="875" y="222"/>
                  </a:lnTo>
                  <a:lnTo>
                    <a:pt x="883" y="227"/>
                  </a:lnTo>
                  <a:lnTo>
                    <a:pt x="892" y="229"/>
                  </a:lnTo>
                  <a:lnTo>
                    <a:pt x="907" y="235"/>
                  </a:lnTo>
                  <a:lnTo>
                    <a:pt x="922" y="243"/>
                  </a:lnTo>
                  <a:lnTo>
                    <a:pt x="928" y="246"/>
                  </a:lnTo>
                  <a:lnTo>
                    <a:pt x="933" y="250"/>
                  </a:lnTo>
                  <a:lnTo>
                    <a:pt x="935" y="256"/>
                  </a:lnTo>
                  <a:lnTo>
                    <a:pt x="936" y="263"/>
                  </a:lnTo>
                  <a:lnTo>
                    <a:pt x="936" y="263"/>
                  </a:lnTo>
                  <a:lnTo>
                    <a:pt x="935" y="268"/>
                  </a:lnTo>
                  <a:lnTo>
                    <a:pt x="934" y="273"/>
                  </a:lnTo>
                  <a:lnTo>
                    <a:pt x="930" y="277"/>
                  </a:lnTo>
                  <a:lnTo>
                    <a:pt x="927" y="280"/>
                  </a:lnTo>
                  <a:lnTo>
                    <a:pt x="920" y="283"/>
                  </a:lnTo>
                  <a:lnTo>
                    <a:pt x="914" y="285"/>
                  </a:lnTo>
                  <a:lnTo>
                    <a:pt x="907" y="286"/>
                  </a:lnTo>
                  <a:lnTo>
                    <a:pt x="900" y="286"/>
                  </a:lnTo>
                  <a:lnTo>
                    <a:pt x="900" y="286"/>
                  </a:lnTo>
                  <a:lnTo>
                    <a:pt x="887" y="286"/>
                  </a:lnTo>
                  <a:lnTo>
                    <a:pt x="875" y="284"/>
                  </a:lnTo>
                  <a:lnTo>
                    <a:pt x="852" y="280"/>
                  </a:lnTo>
                  <a:lnTo>
                    <a:pt x="851" y="326"/>
                  </a:lnTo>
                  <a:lnTo>
                    <a:pt x="851" y="326"/>
                  </a:lnTo>
                  <a:lnTo>
                    <a:pt x="873" y="330"/>
                  </a:lnTo>
                  <a:lnTo>
                    <a:pt x="898" y="331"/>
                  </a:lnTo>
                  <a:lnTo>
                    <a:pt x="898" y="331"/>
                  </a:lnTo>
                  <a:lnTo>
                    <a:pt x="919" y="330"/>
                  </a:lnTo>
                  <a:lnTo>
                    <a:pt x="929" y="327"/>
                  </a:lnTo>
                  <a:lnTo>
                    <a:pt x="939" y="325"/>
                  </a:lnTo>
                  <a:lnTo>
                    <a:pt x="947" y="322"/>
                  </a:lnTo>
                  <a:lnTo>
                    <a:pt x="955" y="319"/>
                  </a:lnTo>
                  <a:lnTo>
                    <a:pt x="963" y="315"/>
                  </a:lnTo>
                  <a:lnTo>
                    <a:pt x="970" y="310"/>
                  </a:lnTo>
                  <a:lnTo>
                    <a:pt x="976" y="305"/>
                  </a:lnTo>
                  <a:lnTo>
                    <a:pt x="981" y="299"/>
                  </a:lnTo>
                  <a:lnTo>
                    <a:pt x="986" y="293"/>
                  </a:lnTo>
                  <a:lnTo>
                    <a:pt x="989" y="287"/>
                  </a:lnTo>
                  <a:lnTo>
                    <a:pt x="993" y="280"/>
                  </a:lnTo>
                  <a:lnTo>
                    <a:pt x="994" y="273"/>
                  </a:lnTo>
                  <a:lnTo>
                    <a:pt x="995" y="266"/>
                  </a:lnTo>
                  <a:lnTo>
                    <a:pt x="996" y="257"/>
                  </a:lnTo>
                  <a:lnTo>
                    <a:pt x="996" y="257"/>
                  </a:lnTo>
                  <a:close/>
                  <a:moveTo>
                    <a:pt x="1165" y="325"/>
                  </a:moveTo>
                  <a:lnTo>
                    <a:pt x="1165" y="279"/>
                  </a:lnTo>
                  <a:lnTo>
                    <a:pt x="1165" y="279"/>
                  </a:lnTo>
                  <a:lnTo>
                    <a:pt x="1152" y="281"/>
                  </a:lnTo>
                  <a:lnTo>
                    <a:pt x="1138" y="283"/>
                  </a:lnTo>
                  <a:lnTo>
                    <a:pt x="1138" y="283"/>
                  </a:lnTo>
                  <a:lnTo>
                    <a:pt x="1132" y="281"/>
                  </a:lnTo>
                  <a:lnTo>
                    <a:pt x="1125" y="280"/>
                  </a:lnTo>
                  <a:lnTo>
                    <a:pt x="1121" y="278"/>
                  </a:lnTo>
                  <a:lnTo>
                    <a:pt x="1117" y="274"/>
                  </a:lnTo>
                  <a:lnTo>
                    <a:pt x="1115" y="269"/>
                  </a:lnTo>
                  <a:lnTo>
                    <a:pt x="1113" y="263"/>
                  </a:lnTo>
                  <a:lnTo>
                    <a:pt x="1112" y="256"/>
                  </a:lnTo>
                  <a:lnTo>
                    <a:pt x="1112" y="245"/>
                  </a:lnTo>
                  <a:lnTo>
                    <a:pt x="1112" y="149"/>
                  </a:lnTo>
                  <a:lnTo>
                    <a:pt x="1165" y="149"/>
                  </a:lnTo>
                  <a:lnTo>
                    <a:pt x="1165" y="104"/>
                  </a:lnTo>
                  <a:lnTo>
                    <a:pt x="1112" y="104"/>
                  </a:lnTo>
                  <a:lnTo>
                    <a:pt x="1112" y="21"/>
                  </a:lnTo>
                  <a:lnTo>
                    <a:pt x="1054" y="36"/>
                  </a:lnTo>
                  <a:lnTo>
                    <a:pt x="1054" y="104"/>
                  </a:lnTo>
                  <a:lnTo>
                    <a:pt x="1017" y="104"/>
                  </a:lnTo>
                  <a:lnTo>
                    <a:pt x="1017" y="149"/>
                  </a:lnTo>
                  <a:lnTo>
                    <a:pt x="1056" y="149"/>
                  </a:lnTo>
                  <a:lnTo>
                    <a:pt x="1056" y="261"/>
                  </a:lnTo>
                  <a:lnTo>
                    <a:pt x="1056" y="261"/>
                  </a:lnTo>
                  <a:lnTo>
                    <a:pt x="1056" y="279"/>
                  </a:lnTo>
                  <a:lnTo>
                    <a:pt x="1058" y="293"/>
                  </a:lnTo>
                  <a:lnTo>
                    <a:pt x="1063" y="305"/>
                  </a:lnTo>
                  <a:lnTo>
                    <a:pt x="1065" y="310"/>
                  </a:lnTo>
                  <a:lnTo>
                    <a:pt x="1069" y="315"/>
                  </a:lnTo>
                  <a:lnTo>
                    <a:pt x="1072" y="319"/>
                  </a:lnTo>
                  <a:lnTo>
                    <a:pt x="1077" y="322"/>
                  </a:lnTo>
                  <a:lnTo>
                    <a:pt x="1082" y="325"/>
                  </a:lnTo>
                  <a:lnTo>
                    <a:pt x="1088" y="327"/>
                  </a:lnTo>
                  <a:lnTo>
                    <a:pt x="1103" y="330"/>
                  </a:lnTo>
                  <a:lnTo>
                    <a:pt x="1119" y="331"/>
                  </a:lnTo>
                  <a:lnTo>
                    <a:pt x="1119" y="331"/>
                  </a:lnTo>
                  <a:lnTo>
                    <a:pt x="1132" y="330"/>
                  </a:lnTo>
                  <a:lnTo>
                    <a:pt x="1142" y="328"/>
                  </a:lnTo>
                  <a:lnTo>
                    <a:pt x="1165" y="325"/>
                  </a:lnTo>
                  <a:lnTo>
                    <a:pt x="1165" y="325"/>
                  </a:lnTo>
                  <a:close/>
                  <a:moveTo>
                    <a:pt x="1333" y="99"/>
                  </a:moveTo>
                  <a:lnTo>
                    <a:pt x="1333" y="99"/>
                  </a:lnTo>
                  <a:lnTo>
                    <a:pt x="1320" y="99"/>
                  </a:lnTo>
                  <a:lnTo>
                    <a:pt x="1308" y="102"/>
                  </a:lnTo>
                  <a:lnTo>
                    <a:pt x="1297" y="106"/>
                  </a:lnTo>
                  <a:lnTo>
                    <a:pt x="1288" y="112"/>
                  </a:lnTo>
                  <a:lnTo>
                    <a:pt x="1280" y="120"/>
                  </a:lnTo>
                  <a:lnTo>
                    <a:pt x="1273" y="129"/>
                  </a:lnTo>
                  <a:lnTo>
                    <a:pt x="1268" y="139"/>
                  </a:lnTo>
                  <a:lnTo>
                    <a:pt x="1263" y="149"/>
                  </a:lnTo>
                  <a:lnTo>
                    <a:pt x="1262" y="149"/>
                  </a:lnTo>
                  <a:lnTo>
                    <a:pt x="1262" y="149"/>
                  </a:lnTo>
                  <a:lnTo>
                    <a:pt x="1265" y="124"/>
                  </a:lnTo>
                  <a:lnTo>
                    <a:pt x="1265" y="104"/>
                  </a:lnTo>
                  <a:lnTo>
                    <a:pt x="1212" y="104"/>
                  </a:lnTo>
                  <a:lnTo>
                    <a:pt x="1212" y="326"/>
                  </a:lnTo>
                  <a:lnTo>
                    <a:pt x="1269" y="326"/>
                  </a:lnTo>
                  <a:lnTo>
                    <a:pt x="1269" y="235"/>
                  </a:lnTo>
                  <a:lnTo>
                    <a:pt x="1269" y="235"/>
                  </a:lnTo>
                  <a:lnTo>
                    <a:pt x="1270" y="214"/>
                  </a:lnTo>
                  <a:lnTo>
                    <a:pt x="1273" y="196"/>
                  </a:lnTo>
                  <a:lnTo>
                    <a:pt x="1277" y="181"/>
                  </a:lnTo>
                  <a:lnTo>
                    <a:pt x="1281" y="175"/>
                  </a:lnTo>
                  <a:lnTo>
                    <a:pt x="1285" y="169"/>
                  </a:lnTo>
                  <a:lnTo>
                    <a:pt x="1288" y="164"/>
                  </a:lnTo>
                  <a:lnTo>
                    <a:pt x="1293" y="161"/>
                  </a:lnTo>
                  <a:lnTo>
                    <a:pt x="1298" y="158"/>
                  </a:lnTo>
                  <a:lnTo>
                    <a:pt x="1304" y="156"/>
                  </a:lnTo>
                  <a:lnTo>
                    <a:pt x="1310" y="155"/>
                  </a:lnTo>
                  <a:lnTo>
                    <a:pt x="1316" y="155"/>
                  </a:lnTo>
                  <a:lnTo>
                    <a:pt x="1323" y="155"/>
                  </a:lnTo>
                  <a:lnTo>
                    <a:pt x="1330" y="156"/>
                  </a:lnTo>
                  <a:lnTo>
                    <a:pt x="1333" y="99"/>
                  </a:lnTo>
                  <a:lnTo>
                    <a:pt x="1333" y="99"/>
                  </a:lnTo>
                  <a:close/>
                  <a:moveTo>
                    <a:pt x="1434" y="41"/>
                  </a:moveTo>
                  <a:lnTo>
                    <a:pt x="1434" y="41"/>
                  </a:lnTo>
                  <a:lnTo>
                    <a:pt x="1434" y="34"/>
                  </a:lnTo>
                  <a:lnTo>
                    <a:pt x="1432" y="28"/>
                  </a:lnTo>
                  <a:lnTo>
                    <a:pt x="1428" y="22"/>
                  </a:lnTo>
                  <a:lnTo>
                    <a:pt x="1425" y="17"/>
                  </a:lnTo>
                  <a:lnTo>
                    <a:pt x="1419" y="12"/>
                  </a:lnTo>
                  <a:lnTo>
                    <a:pt x="1412" y="9"/>
                  </a:lnTo>
                  <a:lnTo>
                    <a:pt x="1406" y="7"/>
                  </a:lnTo>
                  <a:lnTo>
                    <a:pt x="1399" y="6"/>
                  </a:lnTo>
                  <a:lnTo>
                    <a:pt x="1399" y="6"/>
                  </a:lnTo>
                  <a:lnTo>
                    <a:pt x="1392" y="7"/>
                  </a:lnTo>
                  <a:lnTo>
                    <a:pt x="1385" y="10"/>
                  </a:lnTo>
                  <a:lnTo>
                    <a:pt x="1379" y="12"/>
                  </a:lnTo>
                  <a:lnTo>
                    <a:pt x="1374" y="17"/>
                  </a:lnTo>
                  <a:lnTo>
                    <a:pt x="1369" y="22"/>
                  </a:lnTo>
                  <a:lnTo>
                    <a:pt x="1367" y="28"/>
                  </a:lnTo>
                  <a:lnTo>
                    <a:pt x="1364" y="34"/>
                  </a:lnTo>
                  <a:lnTo>
                    <a:pt x="1363" y="41"/>
                  </a:lnTo>
                  <a:lnTo>
                    <a:pt x="1363" y="41"/>
                  </a:lnTo>
                  <a:lnTo>
                    <a:pt x="1364" y="48"/>
                  </a:lnTo>
                  <a:lnTo>
                    <a:pt x="1367" y="54"/>
                  </a:lnTo>
                  <a:lnTo>
                    <a:pt x="1369" y="61"/>
                  </a:lnTo>
                  <a:lnTo>
                    <a:pt x="1374" y="65"/>
                  </a:lnTo>
                  <a:lnTo>
                    <a:pt x="1379" y="70"/>
                  </a:lnTo>
                  <a:lnTo>
                    <a:pt x="1385" y="73"/>
                  </a:lnTo>
                  <a:lnTo>
                    <a:pt x="1392" y="75"/>
                  </a:lnTo>
                  <a:lnTo>
                    <a:pt x="1399" y="76"/>
                  </a:lnTo>
                  <a:lnTo>
                    <a:pt x="1399" y="76"/>
                  </a:lnTo>
                  <a:lnTo>
                    <a:pt x="1406" y="75"/>
                  </a:lnTo>
                  <a:lnTo>
                    <a:pt x="1412" y="73"/>
                  </a:lnTo>
                  <a:lnTo>
                    <a:pt x="1419" y="70"/>
                  </a:lnTo>
                  <a:lnTo>
                    <a:pt x="1425" y="65"/>
                  </a:lnTo>
                  <a:lnTo>
                    <a:pt x="1428" y="61"/>
                  </a:lnTo>
                  <a:lnTo>
                    <a:pt x="1432" y="54"/>
                  </a:lnTo>
                  <a:lnTo>
                    <a:pt x="1434" y="48"/>
                  </a:lnTo>
                  <a:lnTo>
                    <a:pt x="1434" y="41"/>
                  </a:lnTo>
                  <a:lnTo>
                    <a:pt x="1434" y="41"/>
                  </a:lnTo>
                  <a:close/>
                  <a:moveTo>
                    <a:pt x="1427" y="326"/>
                  </a:moveTo>
                  <a:lnTo>
                    <a:pt x="1427" y="104"/>
                  </a:lnTo>
                  <a:lnTo>
                    <a:pt x="1370" y="104"/>
                  </a:lnTo>
                  <a:lnTo>
                    <a:pt x="1370" y="326"/>
                  </a:lnTo>
                  <a:lnTo>
                    <a:pt x="1427" y="326"/>
                  </a:lnTo>
                  <a:lnTo>
                    <a:pt x="1427" y="326"/>
                  </a:lnTo>
                  <a:close/>
                  <a:moveTo>
                    <a:pt x="1630" y="320"/>
                  </a:moveTo>
                  <a:lnTo>
                    <a:pt x="1625" y="272"/>
                  </a:lnTo>
                  <a:lnTo>
                    <a:pt x="1625" y="272"/>
                  </a:lnTo>
                  <a:lnTo>
                    <a:pt x="1615" y="275"/>
                  </a:lnTo>
                  <a:lnTo>
                    <a:pt x="1604" y="278"/>
                  </a:lnTo>
                  <a:lnTo>
                    <a:pt x="1592" y="280"/>
                  </a:lnTo>
                  <a:lnTo>
                    <a:pt x="1581" y="280"/>
                  </a:lnTo>
                  <a:lnTo>
                    <a:pt x="1581" y="280"/>
                  </a:lnTo>
                  <a:lnTo>
                    <a:pt x="1568" y="279"/>
                  </a:lnTo>
                  <a:lnTo>
                    <a:pt x="1557" y="275"/>
                  </a:lnTo>
                  <a:lnTo>
                    <a:pt x="1548" y="270"/>
                  </a:lnTo>
                  <a:lnTo>
                    <a:pt x="1540" y="263"/>
                  </a:lnTo>
                  <a:lnTo>
                    <a:pt x="1535" y="254"/>
                  </a:lnTo>
                  <a:lnTo>
                    <a:pt x="1532" y="243"/>
                  </a:lnTo>
                  <a:lnTo>
                    <a:pt x="1529" y="231"/>
                  </a:lnTo>
                  <a:lnTo>
                    <a:pt x="1528" y="216"/>
                  </a:lnTo>
                  <a:lnTo>
                    <a:pt x="1528" y="216"/>
                  </a:lnTo>
                  <a:lnTo>
                    <a:pt x="1529" y="202"/>
                  </a:lnTo>
                  <a:lnTo>
                    <a:pt x="1532" y="188"/>
                  </a:lnTo>
                  <a:lnTo>
                    <a:pt x="1537" y="176"/>
                  </a:lnTo>
                  <a:lnTo>
                    <a:pt x="1543" y="167"/>
                  </a:lnTo>
                  <a:lnTo>
                    <a:pt x="1550" y="158"/>
                  </a:lnTo>
                  <a:lnTo>
                    <a:pt x="1560" y="152"/>
                  </a:lnTo>
                  <a:lnTo>
                    <a:pt x="1570" y="150"/>
                  </a:lnTo>
                  <a:lnTo>
                    <a:pt x="1583" y="147"/>
                  </a:lnTo>
                  <a:lnTo>
                    <a:pt x="1583" y="147"/>
                  </a:lnTo>
                  <a:lnTo>
                    <a:pt x="1593" y="149"/>
                  </a:lnTo>
                  <a:lnTo>
                    <a:pt x="1604" y="150"/>
                  </a:lnTo>
                  <a:lnTo>
                    <a:pt x="1614" y="153"/>
                  </a:lnTo>
                  <a:lnTo>
                    <a:pt x="1624" y="156"/>
                  </a:lnTo>
                  <a:lnTo>
                    <a:pt x="1628" y="106"/>
                  </a:lnTo>
                  <a:lnTo>
                    <a:pt x="1628" y="106"/>
                  </a:lnTo>
                  <a:lnTo>
                    <a:pt x="1617" y="104"/>
                  </a:lnTo>
                  <a:lnTo>
                    <a:pt x="1607" y="102"/>
                  </a:lnTo>
                  <a:lnTo>
                    <a:pt x="1595" y="100"/>
                  </a:lnTo>
                  <a:lnTo>
                    <a:pt x="1584" y="100"/>
                  </a:lnTo>
                  <a:lnTo>
                    <a:pt x="1584" y="100"/>
                  </a:lnTo>
                  <a:lnTo>
                    <a:pt x="1569" y="100"/>
                  </a:lnTo>
                  <a:lnTo>
                    <a:pt x="1556" y="103"/>
                  </a:lnTo>
                  <a:lnTo>
                    <a:pt x="1544" y="105"/>
                  </a:lnTo>
                  <a:lnTo>
                    <a:pt x="1532" y="110"/>
                  </a:lnTo>
                  <a:lnTo>
                    <a:pt x="1522" y="115"/>
                  </a:lnTo>
                  <a:lnTo>
                    <a:pt x="1513" y="121"/>
                  </a:lnTo>
                  <a:lnTo>
                    <a:pt x="1504" y="128"/>
                  </a:lnTo>
                  <a:lnTo>
                    <a:pt x="1497" y="135"/>
                  </a:lnTo>
                  <a:lnTo>
                    <a:pt x="1490" y="144"/>
                  </a:lnTo>
                  <a:lnTo>
                    <a:pt x="1485" y="153"/>
                  </a:lnTo>
                  <a:lnTo>
                    <a:pt x="1480" y="163"/>
                  </a:lnTo>
                  <a:lnTo>
                    <a:pt x="1475" y="174"/>
                  </a:lnTo>
                  <a:lnTo>
                    <a:pt x="1473" y="186"/>
                  </a:lnTo>
                  <a:lnTo>
                    <a:pt x="1470" y="197"/>
                  </a:lnTo>
                  <a:lnTo>
                    <a:pt x="1469" y="210"/>
                  </a:lnTo>
                  <a:lnTo>
                    <a:pt x="1469" y="222"/>
                  </a:lnTo>
                  <a:lnTo>
                    <a:pt x="1469" y="222"/>
                  </a:lnTo>
                  <a:lnTo>
                    <a:pt x="1469" y="237"/>
                  </a:lnTo>
                  <a:lnTo>
                    <a:pt x="1470" y="249"/>
                  </a:lnTo>
                  <a:lnTo>
                    <a:pt x="1473" y="261"/>
                  </a:lnTo>
                  <a:lnTo>
                    <a:pt x="1475" y="272"/>
                  </a:lnTo>
                  <a:lnTo>
                    <a:pt x="1480" y="281"/>
                  </a:lnTo>
                  <a:lnTo>
                    <a:pt x="1484" y="290"/>
                  </a:lnTo>
                  <a:lnTo>
                    <a:pt x="1490" y="297"/>
                  </a:lnTo>
                  <a:lnTo>
                    <a:pt x="1496" y="304"/>
                  </a:lnTo>
                  <a:lnTo>
                    <a:pt x="1503" y="310"/>
                  </a:lnTo>
                  <a:lnTo>
                    <a:pt x="1510" y="316"/>
                  </a:lnTo>
                  <a:lnTo>
                    <a:pt x="1519" y="320"/>
                  </a:lnTo>
                  <a:lnTo>
                    <a:pt x="1527" y="324"/>
                  </a:lnTo>
                  <a:lnTo>
                    <a:pt x="1537" y="326"/>
                  </a:lnTo>
                  <a:lnTo>
                    <a:pt x="1546" y="328"/>
                  </a:lnTo>
                  <a:lnTo>
                    <a:pt x="1557" y="330"/>
                  </a:lnTo>
                  <a:lnTo>
                    <a:pt x="1569" y="330"/>
                  </a:lnTo>
                  <a:lnTo>
                    <a:pt x="1569" y="330"/>
                  </a:lnTo>
                  <a:lnTo>
                    <a:pt x="1586" y="330"/>
                  </a:lnTo>
                  <a:lnTo>
                    <a:pt x="1602" y="327"/>
                  </a:lnTo>
                  <a:lnTo>
                    <a:pt x="1616" y="324"/>
                  </a:lnTo>
                  <a:lnTo>
                    <a:pt x="1630" y="320"/>
                  </a:lnTo>
                  <a:lnTo>
                    <a:pt x="1630" y="320"/>
                  </a:lnTo>
                  <a:close/>
                  <a:moveTo>
                    <a:pt x="1866" y="326"/>
                  </a:moveTo>
                  <a:lnTo>
                    <a:pt x="1866" y="170"/>
                  </a:lnTo>
                  <a:lnTo>
                    <a:pt x="1866" y="170"/>
                  </a:lnTo>
                  <a:lnTo>
                    <a:pt x="1866" y="156"/>
                  </a:lnTo>
                  <a:lnTo>
                    <a:pt x="1863" y="143"/>
                  </a:lnTo>
                  <a:lnTo>
                    <a:pt x="1859" y="131"/>
                  </a:lnTo>
                  <a:lnTo>
                    <a:pt x="1853" y="121"/>
                  </a:lnTo>
                  <a:lnTo>
                    <a:pt x="1848" y="116"/>
                  </a:lnTo>
                  <a:lnTo>
                    <a:pt x="1843" y="111"/>
                  </a:lnTo>
                  <a:lnTo>
                    <a:pt x="1838" y="108"/>
                  </a:lnTo>
                  <a:lnTo>
                    <a:pt x="1832" y="105"/>
                  </a:lnTo>
                  <a:lnTo>
                    <a:pt x="1825" y="103"/>
                  </a:lnTo>
                  <a:lnTo>
                    <a:pt x="1818" y="100"/>
                  </a:lnTo>
                  <a:lnTo>
                    <a:pt x="1809" y="99"/>
                  </a:lnTo>
                  <a:lnTo>
                    <a:pt x="1801" y="99"/>
                  </a:lnTo>
                  <a:lnTo>
                    <a:pt x="1801" y="99"/>
                  </a:lnTo>
                  <a:lnTo>
                    <a:pt x="1788" y="100"/>
                  </a:lnTo>
                  <a:lnTo>
                    <a:pt x="1777" y="103"/>
                  </a:lnTo>
                  <a:lnTo>
                    <a:pt x="1766" y="106"/>
                  </a:lnTo>
                  <a:lnTo>
                    <a:pt x="1756" y="111"/>
                  </a:lnTo>
                  <a:lnTo>
                    <a:pt x="1748" y="117"/>
                  </a:lnTo>
                  <a:lnTo>
                    <a:pt x="1739" y="123"/>
                  </a:lnTo>
                  <a:lnTo>
                    <a:pt x="1733" y="132"/>
                  </a:lnTo>
                  <a:lnTo>
                    <a:pt x="1728" y="141"/>
                  </a:lnTo>
                  <a:lnTo>
                    <a:pt x="1727" y="140"/>
                  </a:lnTo>
                  <a:lnTo>
                    <a:pt x="1727" y="140"/>
                  </a:lnTo>
                  <a:lnTo>
                    <a:pt x="1728" y="129"/>
                  </a:lnTo>
                  <a:lnTo>
                    <a:pt x="1730" y="118"/>
                  </a:lnTo>
                  <a:lnTo>
                    <a:pt x="1731" y="96"/>
                  </a:lnTo>
                  <a:lnTo>
                    <a:pt x="1731" y="0"/>
                  </a:lnTo>
                  <a:lnTo>
                    <a:pt x="1674" y="0"/>
                  </a:lnTo>
                  <a:lnTo>
                    <a:pt x="1674" y="326"/>
                  </a:lnTo>
                  <a:lnTo>
                    <a:pt x="1731" y="326"/>
                  </a:lnTo>
                  <a:lnTo>
                    <a:pt x="1731" y="219"/>
                  </a:lnTo>
                  <a:lnTo>
                    <a:pt x="1731" y="219"/>
                  </a:lnTo>
                  <a:lnTo>
                    <a:pt x="1732" y="204"/>
                  </a:lnTo>
                  <a:lnTo>
                    <a:pt x="1734" y="191"/>
                  </a:lnTo>
                  <a:lnTo>
                    <a:pt x="1739" y="179"/>
                  </a:lnTo>
                  <a:lnTo>
                    <a:pt x="1747" y="168"/>
                  </a:lnTo>
                  <a:lnTo>
                    <a:pt x="1754" y="159"/>
                  </a:lnTo>
                  <a:lnTo>
                    <a:pt x="1762" y="153"/>
                  </a:lnTo>
                  <a:lnTo>
                    <a:pt x="1772" y="149"/>
                  </a:lnTo>
                  <a:lnTo>
                    <a:pt x="1778" y="147"/>
                  </a:lnTo>
                  <a:lnTo>
                    <a:pt x="1783" y="147"/>
                  </a:lnTo>
                  <a:lnTo>
                    <a:pt x="1783" y="147"/>
                  </a:lnTo>
                  <a:lnTo>
                    <a:pt x="1790" y="147"/>
                  </a:lnTo>
                  <a:lnTo>
                    <a:pt x="1796" y="150"/>
                  </a:lnTo>
                  <a:lnTo>
                    <a:pt x="1801" y="152"/>
                  </a:lnTo>
                  <a:lnTo>
                    <a:pt x="1804" y="157"/>
                  </a:lnTo>
                  <a:lnTo>
                    <a:pt x="1807" y="162"/>
                  </a:lnTo>
                  <a:lnTo>
                    <a:pt x="1808" y="169"/>
                  </a:lnTo>
                  <a:lnTo>
                    <a:pt x="1809" y="176"/>
                  </a:lnTo>
                  <a:lnTo>
                    <a:pt x="1810" y="184"/>
                  </a:lnTo>
                  <a:lnTo>
                    <a:pt x="1810" y="326"/>
                  </a:lnTo>
                  <a:lnTo>
                    <a:pt x="1866" y="326"/>
                  </a:lnTo>
                  <a:lnTo>
                    <a:pt x="1866" y="326"/>
                  </a:lnTo>
                  <a:close/>
                  <a:moveTo>
                    <a:pt x="2044" y="325"/>
                  </a:moveTo>
                  <a:lnTo>
                    <a:pt x="2044" y="279"/>
                  </a:lnTo>
                  <a:lnTo>
                    <a:pt x="2044" y="279"/>
                  </a:lnTo>
                  <a:lnTo>
                    <a:pt x="2031" y="281"/>
                  </a:lnTo>
                  <a:lnTo>
                    <a:pt x="2017" y="283"/>
                  </a:lnTo>
                  <a:lnTo>
                    <a:pt x="2017" y="283"/>
                  </a:lnTo>
                  <a:lnTo>
                    <a:pt x="2011" y="281"/>
                  </a:lnTo>
                  <a:lnTo>
                    <a:pt x="2005" y="280"/>
                  </a:lnTo>
                  <a:lnTo>
                    <a:pt x="2000" y="278"/>
                  </a:lnTo>
                  <a:lnTo>
                    <a:pt x="1996" y="274"/>
                  </a:lnTo>
                  <a:lnTo>
                    <a:pt x="1994" y="269"/>
                  </a:lnTo>
                  <a:lnTo>
                    <a:pt x="1992" y="263"/>
                  </a:lnTo>
                  <a:lnTo>
                    <a:pt x="1991" y="256"/>
                  </a:lnTo>
                  <a:lnTo>
                    <a:pt x="1991" y="245"/>
                  </a:lnTo>
                  <a:lnTo>
                    <a:pt x="1991" y="149"/>
                  </a:lnTo>
                  <a:lnTo>
                    <a:pt x="2044" y="149"/>
                  </a:lnTo>
                  <a:lnTo>
                    <a:pt x="2044" y="104"/>
                  </a:lnTo>
                  <a:lnTo>
                    <a:pt x="1991" y="104"/>
                  </a:lnTo>
                  <a:lnTo>
                    <a:pt x="1991" y="21"/>
                  </a:lnTo>
                  <a:lnTo>
                    <a:pt x="1933" y="36"/>
                  </a:lnTo>
                  <a:lnTo>
                    <a:pt x="1933" y="104"/>
                  </a:lnTo>
                  <a:lnTo>
                    <a:pt x="1896" y="104"/>
                  </a:lnTo>
                  <a:lnTo>
                    <a:pt x="1896" y="149"/>
                  </a:lnTo>
                  <a:lnTo>
                    <a:pt x="1935" y="149"/>
                  </a:lnTo>
                  <a:lnTo>
                    <a:pt x="1935" y="261"/>
                  </a:lnTo>
                  <a:lnTo>
                    <a:pt x="1935" y="261"/>
                  </a:lnTo>
                  <a:lnTo>
                    <a:pt x="1935" y="279"/>
                  </a:lnTo>
                  <a:lnTo>
                    <a:pt x="1937" y="293"/>
                  </a:lnTo>
                  <a:lnTo>
                    <a:pt x="1942" y="305"/>
                  </a:lnTo>
                  <a:lnTo>
                    <a:pt x="1944" y="310"/>
                  </a:lnTo>
                  <a:lnTo>
                    <a:pt x="1948" y="315"/>
                  </a:lnTo>
                  <a:lnTo>
                    <a:pt x="1951" y="319"/>
                  </a:lnTo>
                  <a:lnTo>
                    <a:pt x="1956" y="322"/>
                  </a:lnTo>
                  <a:lnTo>
                    <a:pt x="1962" y="325"/>
                  </a:lnTo>
                  <a:lnTo>
                    <a:pt x="1967" y="327"/>
                  </a:lnTo>
                  <a:lnTo>
                    <a:pt x="1982" y="330"/>
                  </a:lnTo>
                  <a:lnTo>
                    <a:pt x="1999" y="331"/>
                  </a:lnTo>
                  <a:lnTo>
                    <a:pt x="1999" y="331"/>
                  </a:lnTo>
                  <a:lnTo>
                    <a:pt x="2011" y="330"/>
                  </a:lnTo>
                  <a:lnTo>
                    <a:pt x="2023" y="328"/>
                  </a:lnTo>
                  <a:lnTo>
                    <a:pt x="2044" y="325"/>
                  </a:lnTo>
                  <a:lnTo>
                    <a:pt x="2044" y="325"/>
                  </a:lnTo>
                  <a:close/>
                  <a:moveTo>
                    <a:pt x="2412" y="209"/>
                  </a:moveTo>
                  <a:lnTo>
                    <a:pt x="2412" y="24"/>
                  </a:lnTo>
                  <a:lnTo>
                    <a:pt x="2354" y="24"/>
                  </a:lnTo>
                  <a:lnTo>
                    <a:pt x="2354" y="213"/>
                  </a:lnTo>
                  <a:lnTo>
                    <a:pt x="2354" y="213"/>
                  </a:lnTo>
                  <a:lnTo>
                    <a:pt x="2353" y="231"/>
                  </a:lnTo>
                  <a:lnTo>
                    <a:pt x="2351" y="245"/>
                  </a:lnTo>
                  <a:lnTo>
                    <a:pt x="2346" y="257"/>
                  </a:lnTo>
                  <a:lnTo>
                    <a:pt x="2343" y="262"/>
                  </a:lnTo>
                  <a:lnTo>
                    <a:pt x="2340" y="267"/>
                  </a:lnTo>
                  <a:lnTo>
                    <a:pt x="2335" y="270"/>
                  </a:lnTo>
                  <a:lnTo>
                    <a:pt x="2330" y="274"/>
                  </a:lnTo>
                  <a:lnTo>
                    <a:pt x="2325" y="277"/>
                  </a:lnTo>
                  <a:lnTo>
                    <a:pt x="2319" y="279"/>
                  </a:lnTo>
                  <a:lnTo>
                    <a:pt x="2306" y="281"/>
                  </a:lnTo>
                  <a:lnTo>
                    <a:pt x="2290" y="283"/>
                  </a:lnTo>
                  <a:lnTo>
                    <a:pt x="2290" y="283"/>
                  </a:lnTo>
                  <a:lnTo>
                    <a:pt x="2273" y="281"/>
                  </a:lnTo>
                  <a:lnTo>
                    <a:pt x="2266" y="280"/>
                  </a:lnTo>
                  <a:lnTo>
                    <a:pt x="2260" y="278"/>
                  </a:lnTo>
                  <a:lnTo>
                    <a:pt x="2254" y="275"/>
                  </a:lnTo>
                  <a:lnTo>
                    <a:pt x="2249" y="272"/>
                  </a:lnTo>
                  <a:lnTo>
                    <a:pt x="2245" y="268"/>
                  </a:lnTo>
                  <a:lnTo>
                    <a:pt x="2241" y="264"/>
                  </a:lnTo>
                  <a:lnTo>
                    <a:pt x="2235" y="255"/>
                  </a:lnTo>
                  <a:lnTo>
                    <a:pt x="2231" y="244"/>
                  </a:lnTo>
                  <a:lnTo>
                    <a:pt x="2229" y="232"/>
                  </a:lnTo>
                  <a:lnTo>
                    <a:pt x="2229" y="219"/>
                  </a:lnTo>
                  <a:lnTo>
                    <a:pt x="2229" y="24"/>
                  </a:lnTo>
                  <a:lnTo>
                    <a:pt x="2171" y="24"/>
                  </a:lnTo>
                  <a:lnTo>
                    <a:pt x="2171" y="221"/>
                  </a:lnTo>
                  <a:lnTo>
                    <a:pt x="2171" y="221"/>
                  </a:lnTo>
                  <a:lnTo>
                    <a:pt x="2172" y="243"/>
                  </a:lnTo>
                  <a:lnTo>
                    <a:pt x="2173" y="254"/>
                  </a:lnTo>
                  <a:lnTo>
                    <a:pt x="2176" y="263"/>
                  </a:lnTo>
                  <a:lnTo>
                    <a:pt x="2178" y="273"/>
                  </a:lnTo>
                  <a:lnTo>
                    <a:pt x="2182" y="281"/>
                  </a:lnTo>
                  <a:lnTo>
                    <a:pt x="2187" y="290"/>
                  </a:lnTo>
                  <a:lnTo>
                    <a:pt x="2193" y="298"/>
                  </a:lnTo>
                  <a:lnTo>
                    <a:pt x="2200" y="305"/>
                  </a:lnTo>
                  <a:lnTo>
                    <a:pt x="2208" y="312"/>
                  </a:lnTo>
                  <a:lnTo>
                    <a:pt x="2218" y="318"/>
                  </a:lnTo>
                  <a:lnTo>
                    <a:pt x="2229" y="322"/>
                  </a:lnTo>
                  <a:lnTo>
                    <a:pt x="2241" y="326"/>
                  </a:lnTo>
                  <a:lnTo>
                    <a:pt x="2254" y="328"/>
                  </a:lnTo>
                  <a:lnTo>
                    <a:pt x="2270" y="331"/>
                  </a:lnTo>
                  <a:lnTo>
                    <a:pt x="2287" y="331"/>
                  </a:lnTo>
                  <a:lnTo>
                    <a:pt x="2287" y="331"/>
                  </a:lnTo>
                  <a:lnTo>
                    <a:pt x="2301" y="331"/>
                  </a:lnTo>
                  <a:lnTo>
                    <a:pt x="2314" y="330"/>
                  </a:lnTo>
                  <a:lnTo>
                    <a:pt x="2328" y="327"/>
                  </a:lnTo>
                  <a:lnTo>
                    <a:pt x="2340" y="324"/>
                  </a:lnTo>
                  <a:lnTo>
                    <a:pt x="2351" y="319"/>
                  </a:lnTo>
                  <a:lnTo>
                    <a:pt x="2361" y="314"/>
                  </a:lnTo>
                  <a:lnTo>
                    <a:pt x="2371" y="308"/>
                  </a:lnTo>
                  <a:lnTo>
                    <a:pt x="2380" y="301"/>
                  </a:lnTo>
                  <a:lnTo>
                    <a:pt x="2387" y="293"/>
                  </a:lnTo>
                  <a:lnTo>
                    <a:pt x="2393" y="284"/>
                  </a:lnTo>
                  <a:lnTo>
                    <a:pt x="2399" y="274"/>
                  </a:lnTo>
                  <a:lnTo>
                    <a:pt x="2404" y="263"/>
                  </a:lnTo>
                  <a:lnTo>
                    <a:pt x="2407" y="251"/>
                  </a:lnTo>
                  <a:lnTo>
                    <a:pt x="2410" y="238"/>
                  </a:lnTo>
                  <a:lnTo>
                    <a:pt x="2411" y="225"/>
                  </a:lnTo>
                  <a:lnTo>
                    <a:pt x="2412" y="209"/>
                  </a:lnTo>
                  <a:lnTo>
                    <a:pt x="2412" y="209"/>
                  </a:lnTo>
                  <a:close/>
                  <a:moveTo>
                    <a:pt x="2804" y="326"/>
                  </a:moveTo>
                  <a:lnTo>
                    <a:pt x="2757" y="24"/>
                  </a:lnTo>
                  <a:lnTo>
                    <a:pt x="2689" y="24"/>
                  </a:lnTo>
                  <a:lnTo>
                    <a:pt x="2638" y="180"/>
                  </a:lnTo>
                  <a:lnTo>
                    <a:pt x="2638" y="180"/>
                  </a:lnTo>
                  <a:lnTo>
                    <a:pt x="2628" y="211"/>
                  </a:lnTo>
                  <a:lnTo>
                    <a:pt x="2621" y="243"/>
                  </a:lnTo>
                  <a:lnTo>
                    <a:pt x="2621" y="243"/>
                  </a:lnTo>
                  <a:lnTo>
                    <a:pt x="2621" y="243"/>
                  </a:lnTo>
                  <a:lnTo>
                    <a:pt x="2614" y="211"/>
                  </a:lnTo>
                  <a:lnTo>
                    <a:pt x="2604" y="180"/>
                  </a:lnTo>
                  <a:lnTo>
                    <a:pt x="2553" y="24"/>
                  </a:lnTo>
                  <a:lnTo>
                    <a:pt x="2486" y="24"/>
                  </a:lnTo>
                  <a:lnTo>
                    <a:pt x="2440" y="326"/>
                  </a:lnTo>
                  <a:lnTo>
                    <a:pt x="2498" y="326"/>
                  </a:lnTo>
                  <a:lnTo>
                    <a:pt x="2515" y="187"/>
                  </a:lnTo>
                  <a:lnTo>
                    <a:pt x="2515" y="187"/>
                  </a:lnTo>
                  <a:lnTo>
                    <a:pt x="2519" y="149"/>
                  </a:lnTo>
                  <a:lnTo>
                    <a:pt x="2523" y="110"/>
                  </a:lnTo>
                  <a:lnTo>
                    <a:pt x="2524" y="110"/>
                  </a:lnTo>
                  <a:lnTo>
                    <a:pt x="2524" y="110"/>
                  </a:lnTo>
                  <a:lnTo>
                    <a:pt x="2528" y="129"/>
                  </a:lnTo>
                  <a:lnTo>
                    <a:pt x="2533" y="149"/>
                  </a:lnTo>
                  <a:lnTo>
                    <a:pt x="2544" y="186"/>
                  </a:lnTo>
                  <a:lnTo>
                    <a:pt x="2589" y="326"/>
                  </a:lnTo>
                  <a:lnTo>
                    <a:pt x="2647" y="326"/>
                  </a:lnTo>
                  <a:lnTo>
                    <a:pt x="2694" y="175"/>
                  </a:lnTo>
                  <a:lnTo>
                    <a:pt x="2694" y="175"/>
                  </a:lnTo>
                  <a:lnTo>
                    <a:pt x="2704" y="141"/>
                  </a:lnTo>
                  <a:lnTo>
                    <a:pt x="2711" y="110"/>
                  </a:lnTo>
                  <a:lnTo>
                    <a:pt x="2712" y="110"/>
                  </a:lnTo>
                  <a:lnTo>
                    <a:pt x="2712" y="110"/>
                  </a:lnTo>
                  <a:lnTo>
                    <a:pt x="2716" y="144"/>
                  </a:lnTo>
                  <a:lnTo>
                    <a:pt x="2722" y="182"/>
                  </a:lnTo>
                  <a:lnTo>
                    <a:pt x="2743" y="326"/>
                  </a:lnTo>
                  <a:lnTo>
                    <a:pt x="2804" y="326"/>
                  </a:lnTo>
                  <a:lnTo>
                    <a:pt x="2804" y="326"/>
                  </a:lnTo>
                  <a:close/>
                  <a:moveTo>
                    <a:pt x="3043" y="316"/>
                  </a:moveTo>
                  <a:lnTo>
                    <a:pt x="3036" y="264"/>
                  </a:lnTo>
                  <a:lnTo>
                    <a:pt x="3036" y="264"/>
                  </a:lnTo>
                  <a:lnTo>
                    <a:pt x="3022" y="269"/>
                  </a:lnTo>
                  <a:lnTo>
                    <a:pt x="3008" y="274"/>
                  </a:lnTo>
                  <a:lnTo>
                    <a:pt x="2992" y="277"/>
                  </a:lnTo>
                  <a:lnTo>
                    <a:pt x="2978" y="278"/>
                  </a:lnTo>
                  <a:lnTo>
                    <a:pt x="2978" y="278"/>
                  </a:lnTo>
                  <a:lnTo>
                    <a:pt x="2967" y="277"/>
                  </a:lnTo>
                  <a:lnTo>
                    <a:pt x="2956" y="275"/>
                  </a:lnTo>
                  <a:lnTo>
                    <a:pt x="2946" y="274"/>
                  </a:lnTo>
                  <a:lnTo>
                    <a:pt x="2938" y="270"/>
                  </a:lnTo>
                  <a:lnTo>
                    <a:pt x="2931" y="267"/>
                  </a:lnTo>
                  <a:lnTo>
                    <a:pt x="2923" y="262"/>
                  </a:lnTo>
                  <a:lnTo>
                    <a:pt x="2916" y="257"/>
                  </a:lnTo>
                  <a:lnTo>
                    <a:pt x="2911" y="251"/>
                  </a:lnTo>
                  <a:lnTo>
                    <a:pt x="2905" y="244"/>
                  </a:lnTo>
                  <a:lnTo>
                    <a:pt x="2902" y="237"/>
                  </a:lnTo>
                  <a:lnTo>
                    <a:pt x="2898" y="228"/>
                  </a:lnTo>
                  <a:lnTo>
                    <a:pt x="2894" y="219"/>
                  </a:lnTo>
                  <a:lnTo>
                    <a:pt x="2892" y="209"/>
                  </a:lnTo>
                  <a:lnTo>
                    <a:pt x="2891" y="198"/>
                  </a:lnTo>
                  <a:lnTo>
                    <a:pt x="2890" y="175"/>
                  </a:lnTo>
                  <a:lnTo>
                    <a:pt x="2890" y="175"/>
                  </a:lnTo>
                  <a:lnTo>
                    <a:pt x="2891" y="155"/>
                  </a:lnTo>
                  <a:lnTo>
                    <a:pt x="2892" y="144"/>
                  </a:lnTo>
                  <a:lnTo>
                    <a:pt x="2894" y="135"/>
                  </a:lnTo>
                  <a:lnTo>
                    <a:pt x="2898" y="126"/>
                  </a:lnTo>
                  <a:lnTo>
                    <a:pt x="2902" y="117"/>
                  </a:lnTo>
                  <a:lnTo>
                    <a:pt x="2905" y="110"/>
                  </a:lnTo>
                  <a:lnTo>
                    <a:pt x="2910" y="103"/>
                  </a:lnTo>
                  <a:lnTo>
                    <a:pt x="2916" y="97"/>
                  </a:lnTo>
                  <a:lnTo>
                    <a:pt x="2922" y="91"/>
                  </a:lnTo>
                  <a:lnTo>
                    <a:pt x="2929" y="86"/>
                  </a:lnTo>
                  <a:lnTo>
                    <a:pt x="2937" y="82"/>
                  </a:lnTo>
                  <a:lnTo>
                    <a:pt x="2945" y="79"/>
                  </a:lnTo>
                  <a:lnTo>
                    <a:pt x="2954" y="76"/>
                  </a:lnTo>
                  <a:lnTo>
                    <a:pt x="2963" y="75"/>
                  </a:lnTo>
                  <a:lnTo>
                    <a:pt x="2974" y="74"/>
                  </a:lnTo>
                  <a:lnTo>
                    <a:pt x="2974" y="74"/>
                  </a:lnTo>
                  <a:lnTo>
                    <a:pt x="2989" y="75"/>
                  </a:lnTo>
                  <a:lnTo>
                    <a:pt x="3004" y="76"/>
                  </a:lnTo>
                  <a:lnTo>
                    <a:pt x="3019" y="80"/>
                  </a:lnTo>
                  <a:lnTo>
                    <a:pt x="3034" y="83"/>
                  </a:lnTo>
                  <a:lnTo>
                    <a:pt x="3040" y="30"/>
                  </a:lnTo>
                  <a:lnTo>
                    <a:pt x="3040" y="30"/>
                  </a:lnTo>
                  <a:lnTo>
                    <a:pt x="3025" y="27"/>
                  </a:lnTo>
                  <a:lnTo>
                    <a:pt x="3009" y="24"/>
                  </a:lnTo>
                  <a:lnTo>
                    <a:pt x="2993" y="23"/>
                  </a:lnTo>
                  <a:lnTo>
                    <a:pt x="2976" y="23"/>
                  </a:lnTo>
                  <a:lnTo>
                    <a:pt x="2976" y="23"/>
                  </a:lnTo>
                  <a:lnTo>
                    <a:pt x="2958" y="23"/>
                  </a:lnTo>
                  <a:lnTo>
                    <a:pt x="2942" y="26"/>
                  </a:lnTo>
                  <a:lnTo>
                    <a:pt x="2926" y="29"/>
                  </a:lnTo>
                  <a:lnTo>
                    <a:pt x="2910" y="34"/>
                  </a:lnTo>
                  <a:lnTo>
                    <a:pt x="2897" y="41"/>
                  </a:lnTo>
                  <a:lnTo>
                    <a:pt x="2885" y="48"/>
                  </a:lnTo>
                  <a:lnTo>
                    <a:pt x="2874" y="58"/>
                  </a:lnTo>
                  <a:lnTo>
                    <a:pt x="2863" y="68"/>
                  </a:lnTo>
                  <a:lnTo>
                    <a:pt x="2855" y="80"/>
                  </a:lnTo>
                  <a:lnTo>
                    <a:pt x="2847" y="92"/>
                  </a:lnTo>
                  <a:lnTo>
                    <a:pt x="2840" y="105"/>
                  </a:lnTo>
                  <a:lnTo>
                    <a:pt x="2835" y="120"/>
                  </a:lnTo>
                  <a:lnTo>
                    <a:pt x="2831" y="134"/>
                  </a:lnTo>
                  <a:lnTo>
                    <a:pt x="2828" y="151"/>
                  </a:lnTo>
                  <a:lnTo>
                    <a:pt x="2827" y="168"/>
                  </a:lnTo>
                  <a:lnTo>
                    <a:pt x="2826" y="185"/>
                  </a:lnTo>
                  <a:lnTo>
                    <a:pt x="2826" y="185"/>
                  </a:lnTo>
                  <a:lnTo>
                    <a:pt x="2826" y="199"/>
                  </a:lnTo>
                  <a:lnTo>
                    <a:pt x="2828" y="213"/>
                  </a:lnTo>
                  <a:lnTo>
                    <a:pt x="2829" y="226"/>
                  </a:lnTo>
                  <a:lnTo>
                    <a:pt x="2833" y="239"/>
                  </a:lnTo>
                  <a:lnTo>
                    <a:pt x="2837" y="252"/>
                  </a:lnTo>
                  <a:lnTo>
                    <a:pt x="2843" y="263"/>
                  </a:lnTo>
                  <a:lnTo>
                    <a:pt x="2849" y="275"/>
                  </a:lnTo>
                  <a:lnTo>
                    <a:pt x="2856" y="286"/>
                  </a:lnTo>
                  <a:lnTo>
                    <a:pt x="2864" y="296"/>
                  </a:lnTo>
                  <a:lnTo>
                    <a:pt x="2875" y="304"/>
                  </a:lnTo>
                  <a:lnTo>
                    <a:pt x="2886" y="312"/>
                  </a:lnTo>
                  <a:lnTo>
                    <a:pt x="2899" y="318"/>
                  </a:lnTo>
                  <a:lnTo>
                    <a:pt x="2913" y="324"/>
                  </a:lnTo>
                  <a:lnTo>
                    <a:pt x="2928" y="327"/>
                  </a:lnTo>
                  <a:lnTo>
                    <a:pt x="2946" y="330"/>
                  </a:lnTo>
                  <a:lnTo>
                    <a:pt x="2964" y="330"/>
                  </a:lnTo>
                  <a:lnTo>
                    <a:pt x="2964" y="330"/>
                  </a:lnTo>
                  <a:lnTo>
                    <a:pt x="2986" y="330"/>
                  </a:lnTo>
                  <a:lnTo>
                    <a:pt x="3005" y="326"/>
                  </a:lnTo>
                  <a:lnTo>
                    <a:pt x="3025" y="322"/>
                  </a:lnTo>
                  <a:lnTo>
                    <a:pt x="3043" y="316"/>
                  </a:lnTo>
                  <a:lnTo>
                    <a:pt x="3043" y="316"/>
                  </a:lnTo>
                  <a:close/>
                  <a:moveTo>
                    <a:pt x="3249" y="194"/>
                  </a:moveTo>
                  <a:lnTo>
                    <a:pt x="3249" y="150"/>
                  </a:lnTo>
                  <a:lnTo>
                    <a:pt x="3184" y="150"/>
                  </a:lnTo>
                  <a:lnTo>
                    <a:pt x="3184" y="83"/>
                  </a:lnTo>
                  <a:lnTo>
                    <a:pt x="3134" y="83"/>
                  </a:lnTo>
                  <a:lnTo>
                    <a:pt x="3134" y="150"/>
                  </a:lnTo>
                  <a:lnTo>
                    <a:pt x="3069" y="150"/>
                  </a:lnTo>
                  <a:lnTo>
                    <a:pt x="3069" y="194"/>
                  </a:lnTo>
                  <a:lnTo>
                    <a:pt x="3134" y="194"/>
                  </a:lnTo>
                  <a:lnTo>
                    <a:pt x="3134" y="261"/>
                  </a:lnTo>
                  <a:lnTo>
                    <a:pt x="3184" y="261"/>
                  </a:lnTo>
                  <a:lnTo>
                    <a:pt x="3184" y="194"/>
                  </a:lnTo>
                  <a:lnTo>
                    <a:pt x="3249" y="194"/>
                  </a:lnTo>
                  <a:lnTo>
                    <a:pt x="3249" y="194"/>
                  </a:lnTo>
                  <a:close/>
                </a:path>
              </a:pathLst>
            </a:custGeom>
            <a:solidFill>
              <a:srgbClr val="004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3060068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7" name="Rechthoek 6"/>
          <p:cNvSpPr/>
          <p:nvPr userDrawn="1"/>
        </p:nvSpPr>
        <p:spPr>
          <a:xfrm>
            <a:off x="0" y="2756925"/>
            <a:ext cx="9144000" cy="345638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3" name="Ondertitel 2"/>
          <p:cNvSpPr>
            <a:spLocks noGrp="1"/>
          </p:cNvSpPr>
          <p:nvPr>
            <p:ph type="subTitle" idx="1"/>
          </p:nvPr>
        </p:nvSpPr>
        <p:spPr>
          <a:xfrm>
            <a:off x="755577" y="3044957"/>
            <a:ext cx="4824536" cy="2688299"/>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NL" dirty="0"/>
          </a:p>
        </p:txBody>
      </p:sp>
      <p:sp>
        <p:nvSpPr>
          <p:cNvPr id="11" name="Tijdelijke aanduiding voor afbeelding 2"/>
          <p:cNvSpPr>
            <a:spLocks noGrp="1"/>
          </p:cNvSpPr>
          <p:nvPr>
            <p:ph type="pic" idx="10"/>
          </p:nvPr>
        </p:nvSpPr>
        <p:spPr>
          <a:xfrm>
            <a:off x="5652120" y="1065402"/>
            <a:ext cx="2915816" cy="358431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3" name="Tijdelijke aanduiding voor dianummer 12"/>
          <p:cNvSpPr>
            <a:spLocks noGrp="1"/>
          </p:cNvSpPr>
          <p:nvPr>
            <p:ph type="sldNum" sz="quarter" idx="11"/>
          </p:nvPr>
        </p:nvSpPr>
        <p:spPr/>
        <p:txBody>
          <a:bodyPr/>
          <a:lstStyle/>
          <a:p>
            <a:fld id="{0F2B34C6-6653-473B-ACCB-9371572A61D6}" type="slidenum">
              <a:rPr lang="nl-NL" smtClean="0"/>
              <a:pPr/>
              <a:t>‹nr.›</a:t>
            </a:fld>
            <a:endParaRPr lang="nl-NL" dirty="0"/>
          </a:p>
        </p:txBody>
      </p:sp>
      <p:sp>
        <p:nvSpPr>
          <p:cNvPr id="27" name="Titel 26"/>
          <p:cNvSpPr>
            <a:spLocks noGrp="1"/>
          </p:cNvSpPr>
          <p:nvPr>
            <p:ph type="title"/>
          </p:nvPr>
        </p:nvSpPr>
        <p:spPr>
          <a:xfrm>
            <a:off x="755576" y="1508787"/>
            <a:ext cx="4824536" cy="1143000"/>
          </a:xfrm>
        </p:spPr>
        <p:txBody>
          <a:bodyPr anchor="b">
            <a:normAutofit/>
          </a:bodyPr>
          <a:lstStyle>
            <a:lvl1pPr>
              <a:defRPr sz="3000"/>
            </a:lvl1pPr>
          </a:lstStyle>
          <a:p>
            <a:r>
              <a:rPr lang="nl-NL"/>
              <a:t>Klik om de stijl te bewerken</a:t>
            </a:r>
            <a:endParaRPr lang="nl-NL" dirty="0"/>
          </a:p>
        </p:txBody>
      </p:sp>
      <p:grpSp>
        <p:nvGrpSpPr>
          <p:cNvPr id="19" name="Group 131"/>
          <p:cNvGrpSpPr>
            <a:grpSpLocks noChangeAspect="1"/>
          </p:cNvGrpSpPr>
          <p:nvPr userDrawn="1"/>
        </p:nvGrpSpPr>
        <p:grpSpPr bwMode="auto">
          <a:xfrm>
            <a:off x="289481" y="404664"/>
            <a:ext cx="2984896" cy="522134"/>
            <a:chOff x="249" y="165"/>
            <a:chExt cx="2018" cy="353"/>
          </a:xfrm>
        </p:grpSpPr>
        <p:sp>
          <p:nvSpPr>
            <p:cNvPr id="20" name="AutoShape 130"/>
            <p:cNvSpPr>
              <a:spLocks noChangeAspect="1" noChangeArrowheads="1" noTextEdit="1"/>
            </p:cNvSpPr>
            <p:nvPr userDrawn="1"/>
          </p:nvSpPr>
          <p:spPr bwMode="auto">
            <a:xfrm>
              <a:off x="249" y="165"/>
              <a:ext cx="2018"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21" name="Picture 13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4" y="166"/>
              <a:ext cx="11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8" y="166"/>
              <a:ext cx="17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4"/>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8" y="171"/>
              <a:ext cx="141"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8" y="166"/>
              <a:ext cx="7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6"/>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4" y="350"/>
              <a:ext cx="284"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7"/>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48" y="166"/>
              <a:ext cx="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8"/>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04" y="164"/>
              <a:ext cx="11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9"/>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348" y="172"/>
              <a:ext cx="17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0"/>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417" y="171"/>
              <a:ext cx="141"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Freeform 141"/>
            <p:cNvSpPr>
              <a:spLocks noEditPoints="1"/>
            </p:cNvSpPr>
            <p:nvPr userDrawn="1"/>
          </p:nvSpPr>
          <p:spPr bwMode="auto">
            <a:xfrm>
              <a:off x="643" y="233"/>
              <a:ext cx="1624" cy="165"/>
            </a:xfrm>
            <a:custGeom>
              <a:avLst/>
              <a:gdLst>
                <a:gd name="T0" fmla="*/ 0 w 3249"/>
                <a:gd name="T1" fmla="*/ 326 h 331"/>
                <a:gd name="T2" fmla="*/ 256 w 3249"/>
                <a:gd name="T3" fmla="*/ 175 h 331"/>
                <a:gd name="T4" fmla="*/ 580 w 3249"/>
                <a:gd name="T5" fmla="*/ 176 h 331"/>
                <a:gd name="T6" fmla="*/ 489 w 3249"/>
                <a:gd name="T7" fmla="*/ 99 h 331"/>
                <a:gd name="T8" fmla="*/ 501 w 3249"/>
                <a:gd name="T9" fmla="*/ 146 h 331"/>
                <a:gd name="T10" fmla="*/ 441 w 3249"/>
                <a:gd name="T11" fmla="*/ 207 h 331"/>
                <a:gd name="T12" fmla="*/ 413 w 3249"/>
                <a:gd name="T13" fmla="*/ 315 h 331"/>
                <a:gd name="T14" fmla="*/ 530 w 3249"/>
                <a:gd name="T15" fmla="*/ 289 h 331"/>
                <a:gd name="T16" fmla="*/ 486 w 3249"/>
                <a:gd name="T17" fmla="*/ 285 h 331"/>
                <a:gd name="T18" fmla="*/ 457 w 3249"/>
                <a:gd name="T19" fmla="*/ 244 h 331"/>
                <a:gd name="T20" fmla="*/ 801 w 3249"/>
                <a:gd name="T21" fmla="*/ 144 h 331"/>
                <a:gd name="T22" fmla="*/ 693 w 3249"/>
                <a:gd name="T23" fmla="*/ 100 h 331"/>
                <a:gd name="T24" fmla="*/ 738 w 3249"/>
                <a:gd name="T25" fmla="*/ 152 h 331"/>
                <a:gd name="T26" fmla="*/ 648 w 3249"/>
                <a:gd name="T27" fmla="*/ 217 h 331"/>
                <a:gd name="T28" fmla="*/ 656 w 3249"/>
                <a:gd name="T29" fmla="*/ 326 h 331"/>
                <a:gd name="T30" fmla="*/ 753 w 3249"/>
                <a:gd name="T31" fmla="*/ 307 h 331"/>
                <a:gd name="T32" fmla="*/ 701 w 3249"/>
                <a:gd name="T33" fmla="*/ 286 h 331"/>
                <a:gd name="T34" fmla="*/ 699 w 3249"/>
                <a:gd name="T35" fmla="*/ 234 h 331"/>
                <a:gd name="T36" fmla="*/ 959 w 3249"/>
                <a:gd name="T37" fmla="*/ 202 h 331"/>
                <a:gd name="T38" fmla="*/ 924 w 3249"/>
                <a:gd name="T39" fmla="*/ 144 h 331"/>
                <a:gd name="T40" fmla="*/ 908 w 3249"/>
                <a:gd name="T41" fmla="*/ 103 h 331"/>
                <a:gd name="T42" fmla="*/ 847 w 3249"/>
                <a:gd name="T43" fmla="*/ 170 h 331"/>
                <a:gd name="T44" fmla="*/ 936 w 3249"/>
                <a:gd name="T45" fmla="*/ 263 h 331"/>
                <a:gd name="T46" fmla="*/ 851 w 3249"/>
                <a:gd name="T47" fmla="*/ 326 h 331"/>
                <a:gd name="T48" fmla="*/ 986 w 3249"/>
                <a:gd name="T49" fmla="*/ 293 h 331"/>
                <a:gd name="T50" fmla="*/ 1125 w 3249"/>
                <a:gd name="T51" fmla="*/ 280 h 331"/>
                <a:gd name="T52" fmla="*/ 1017 w 3249"/>
                <a:gd name="T53" fmla="*/ 104 h 331"/>
                <a:gd name="T54" fmla="*/ 1103 w 3249"/>
                <a:gd name="T55" fmla="*/ 330 h 331"/>
                <a:gd name="T56" fmla="*/ 1273 w 3249"/>
                <a:gd name="T57" fmla="*/ 129 h 331"/>
                <a:gd name="T58" fmla="*/ 1277 w 3249"/>
                <a:gd name="T59" fmla="*/ 181 h 331"/>
                <a:gd name="T60" fmla="*/ 1434 w 3249"/>
                <a:gd name="T61" fmla="*/ 41 h 331"/>
                <a:gd name="T62" fmla="*/ 1369 w 3249"/>
                <a:gd name="T63" fmla="*/ 22 h 331"/>
                <a:gd name="T64" fmla="*/ 1406 w 3249"/>
                <a:gd name="T65" fmla="*/ 75 h 331"/>
                <a:gd name="T66" fmla="*/ 1427 w 3249"/>
                <a:gd name="T67" fmla="*/ 326 h 331"/>
                <a:gd name="T68" fmla="*/ 1532 w 3249"/>
                <a:gd name="T69" fmla="*/ 243 h 331"/>
                <a:gd name="T70" fmla="*/ 1604 w 3249"/>
                <a:gd name="T71" fmla="*/ 150 h 331"/>
                <a:gd name="T72" fmla="*/ 1522 w 3249"/>
                <a:gd name="T73" fmla="*/ 115 h 331"/>
                <a:gd name="T74" fmla="*/ 1470 w 3249"/>
                <a:gd name="T75" fmla="*/ 249 h 331"/>
                <a:gd name="T76" fmla="*/ 1569 w 3249"/>
                <a:gd name="T77" fmla="*/ 330 h 331"/>
                <a:gd name="T78" fmla="*/ 1848 w 3249"/>
                <a:gd name="T79" fmla="*/ 116 h 331"/>
                <a:gd name="T80" fmla="*/ 1739 w 3249"/>
                <a:gd name="T81" fmla="*/ 123 h 331"/>
                <a:gd name="T82" fmla="*/ 1732 w 3249"/>
                <a:gd name="T83" fmla="*/ 204 h 331"/>
                <a:gd name="T84" fmla="*/ 1807 w 3249"/>
                <a:gd name="T85" fmla="*/ 162 h 331"/>
                <a:gd name="T86" fmla="*/ 2005 w 3249"/>
                <a:gd name="T87" fmla="*/ 280 h 331"/>
                <a:gd name="T88" fmla="*/ 1896 w 3249"/>
                <a:gd name="T89" fmla="*/ 104 h 331"/>
                <a:gd name="T90" fmla="*/ 1982 w 3249"/>
                <a:gd name="T91" fmla="*/ 330 h 331"/>
                <a:gd name="T92" fmla="*/ 2346 w 3249"/>
                <a:gd name="T93" fmla="*/ 257 h 331"/>
                <a:gd name="T94" fmla="*/ 2249 w 3249"/>
                <a:gd name="T95" fmla="*/ 272 h 331"/>
                <a:gd name="T96" fmla="*/ 2178 w 3249"/>
                <a:gd name="T97" fmla="*/ 273 h 331"/>
                <a:gd name="T98" fmla="*/ 2314 w 3249"/>
                <a:gd name="T99" fmla="*/ 330 h 331"/>
                <a:gd name="T100" fmla="*/ 2412 w 3249"/>
                <a:gd name="T101" fmla="*/ 209 h 331"/>
                <a:gd name="T102" fmla="*/ 2486 w 3249"/>
                <a:gd name="T103" fmla="*/ 24 h 331"/>
                <a:gd name="T104" fmla="*/ 2694 w 3249"/>
                <a:gd name="T105" fmla="*/ 175 h 331"/>
                <a:gd name="T106" fmla="*/ 3022 w 3249"/>
                <a:gd name="T107" fmla="*/ 269 h 331"/>
                <a:gd name="T108" fmla="*/ 2902 w 3249"/>
                <a:gd name="T109" fmla="*/ 237 h 331"/>
                <a:gd name="T110" fmla="*/ 2916 w 3249"/>
                <a:gd name="T111" fmla="*/ 97 h 331"/>
                <a:gd name="T112" fmla="*/ 3040 w 3249"/>
                <a:gd name="T113" fmla="*/ 30 h 331"/>
                <a:gd name="T114" fmla="*/ 2855 w 3249"/>
                <a:gd name="T115" fmla="*/ 80 h 331"/>
                <a:gd name="T116" fmla="*/ 2843 w 3249"/>
                <a:gd name="T117" fmla="*/ 263 h 331"/>
                <a:gd name="T118" fmla="*/ 3025 w 3249"/>
                <a:gd name="T119" fmla="*/ 322 h 331"/>
                <a:gd name="T120" fmla="*/ 3184 w 3249"/>
                <a:gd name="T121" fmla="*/ 1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49" h="331">
                  <a:moveTo>
                    <a:pt x="365" y="326"/>
                  </a:moveTo>
                  <a:lnTo>
                    <a:pt x="318" y="24"/>
                  </a:lnTo>
                  <a:lnTo>
                    <a:pt x="251" y="24"/>
                  </a:lnTo>
                  <a:lnTo>
                    <a:pt x="199" y="180"/>
                  </a:lnTo>
                  <a:lnTo>
                    <a:pt x="199" y="180"/>
                  </a:lnTo>
                  <a:lnTo>
                    <a:pt x="190" y="211"/>
                  </a:lnTo>
                  <a:lnTo>
                    <a:pt x="183" y="243"/>
                  </a:lnTo>
                  <a:lnTo>
                    <a:pt x="181" y="243"/>
                  </a:lnTo>
                  <a:lnTo>
                    <a:pt x="181" y="243"/>
                  </a:lnTo>
                  <a:lnTo>
                    <a:pt x="174" y="211"/>
                  </a:lnTo>
                  <a:lnTo>
                    <a:pt x="164" y="180"/>
                  </a:lnTo>
                  <a:lnTo>
                    <a:pt x="115" y="24"/>
                  </a:lnTo>
                  <a:lnTo>
                    <a:pt x="46" y="24"/>
                  </a:lnTo>
                  <a:lnTo>
                    <a:pt x="0" y="326"/>
                  </a:lnTo>
                  <a:lnTo>
                    <a:pt x="60" y="326"/>
                  </a:lnTo>
                  <a:lnTo>
                    <a:pt x="76" y="187"/>
                  </a:lnTo>
                  <a:lnTo>
                    <a:pt x="76" y="187"/>
                  </a:lnTo>
                  <a:lnTo>
                    <a:pt x="81" y="149"/>
                  </a:lnTo>
                  <a:lnTo>
                    <a:pt x="85" y="110"/>
                  </a:lnTo>
                  <a:lnTo>
                    <a:pt x="85" y="110"/>
                  </a:lnTo>
                  <a:lnTo>
                    <a:pt x="85" y="110"/>
                  </a:lnTo>
                  <a:lnTo>
                    <a:pt x="88" y="129"/>
                  </a:lnTo>
                  <a:lnTo>
                    <a:pt x="93" y="149"/>
                  </a:lnTo>
                  <a:lnTo>
                    <a:pt x="104" y="186"/>
                  </a:lnTo>
                  <a:lnTo>
                    <a:pt x="150" y="326"/>
                  </a:lnTo>
                  <a:lnTo>
                    <a:pt x="208" y="326"/>
                  </a:lnTo>
                  <a:lnTo>
                    <a:pt x="256" y="175"/>
                  </a:lnTo>
                  <a:lnTo>
                    <a:pt x="256" y="175"/>
                  </a:lnTo>
                  <a:lnTo>
                    <a:pt x="266" y="141"/>
                  </a:lnTo>
                  <a:lnTo>
                    <a:pt x="272" y="110"/>
                  </a:lnTo>
                  <a:lnTo>
                    <a:pt x="273" y="110"/>
                  </a:lnTo>
                  <a:lnTo>
                    <a:pt x="273" y="110"/>
                  </a:lnTo>
                  <a:lnTo>
                    <a:pt x="277" y="144"/>
                  </a:lnTo>
                  <a:lnTo>
                    <a:pt x="283" y="182"/>
                  </a:lnTo>
                  <a:lnTo>
                    <a:pt x="304" y="326"/>
                  </a:lnTo>
                  <a:lnTo>
                    <a:pt x="365" y="326"/>
                  </a:lnTo>
                  <a:lnTo>
                    <a:pt x="365" y="326"/>
                  </a:lnTo>
                  <a:close/>
                  <a:moveTo>
                    <a:pt x="582" y="326"/>
                  </a:moveTo>
                  <a:lnTo>
                    <a:pt x="582" y="326"/>
                  </a:lnTo>
                  <a:lnTo>
                    <a:pt x="580" y="269"/>
                  </a:lnTo>
                  <a:lnTo>
                    <a:pt x="580" y="176"/>
                  </a:lnTo>
                  <a:lnTo>
                    <a:pt x="580" y="176"/>
                  </a:lnTo>
                  <a:lnTo>
                    <a:pt x="579" y="159"/>
                  </a:lnTo>
                  <a:lnTo>
                    <a:pt x="577" y="144"/>
                  </a:lnTo>
                  <a:lnTo>
                    <a:pt x="574" y="138"/>
                  </a:lnTo>
                  <a:lnTo>
                    <a:pt x="571" y="131"/>
                  </a:lnTo>
                  <a:lnTo>
                    <a:pt x="567" y="126"/>
                  </a:lnTo>
                  <a:lnTo>
                    <a:pt x="562" y="120"/>
                  </a:lnTo>
                  <a:lnTo>
                    <a:pt x="556" y="115"/>
                  </a:lnTo>
                  <a:lnTo>
                    <a:pt x="549" y="111"/>
                  </a:lnTo>
                  <a:lnTo>
                    <a:pt x="542" y="108"/>
                  </a:lnTo>
                  <a:lnTo>
                    <a:pt x="533" y="105"/>
                  </a:lnTo>
                  <a:lnTo>
                    <a:pt x="524" y="103"/>
                  </a:lnTo>
                  <a:lnTo>
                    <a:pt x="514" y="100"/>
                  </a:lnTo>
                  <a:lnTo>
                    <a:pt x="502" y="99"/>
                  </a:lnTo>
                  <a:lnTo>
                    <a:pt x="489" y="99"/>
                  </a:lnTo>
                  <a:lnTo>
                    <a:pt x="489" y="99"/>
                  </a:lnTo>
                  <a:lnTo>
                    <a:pt x="468" y="100"/>
                  </a:lnTo>
                  <a:lnTo>
                    <a:pt x="448" y="103"/>
                  </a:lnTo>
                  <a:lnTo>
                    <a:pt x="427" y="108"/>
                  </a:lnTo>
                  <a:lnTo>
                    <a:pt x="410" y="114"/>
                  </a:lnTo>
                  <a:lnTo>
                    <a:pt x="415" y="161"/>
                  </a:lnTo>
                  <a:lnTo>
                    <a:pt x="415" y="161"/>
                  </a:lnTo>
                  <a:lnTo>
                    <a:pt x="430" y="153"/>
                  </a:lnTo>
                  <a:lnTo>
                    <a:pt x="447" y="149"/>
                  </a:lnTo>
                  <a:lnTo>
                    <a:pt x="465" y="145"/>
                  </a:lnTo>
                  <a:lnTo>
                    <a:pt x="480" y="144"/>
                  </a:lnTo>
                  <a:lnTo>
                    <a:pt x="480" y="144"/>
                  </a:lnTo>
                  <a:lnTo>
                    <a:pt x="491" y="144"/>
                  </a:lnTo>
                  <a:lnTo>
                    <a:pt x="501" y="146"/>
                  </a:lnTo>
                  <a:lnTo>
                    <a:pt x="508" y="149"/>
                  </a:lnTo>
                  <a:lnTo>
                    <a:pt x="514" y="152"/>
                  </a:lnTo>
                  <a:lnTo>
                    <a:pt x="519" y="157"/>
                  </a:lnTo>
                  <a:lnTo>
                    <a:pt x="521" y="163"/>
                  </a:lnTo>
                  <a:lnTo>
                    <a:pt x="523" y="170"/>
                  </a:lnTo>
                  <a:lnTo>
                    <a:pt x="524" y="179"/>
                  </a:lnTo>
                  <a:lnTo>
                    <a:pt x="524" y="191"/>
                  </a:lnTo>
                  <a:lnTo>
                    <a:pt x="524" y="191"/>
                  </a:lnTo>
                  <a:lnTo>
                    <a:pt x="496" y="192"/>
                  </a:lnTo>
                  <a:lnTo>
                    <a:pt x="484" y="193"/>
                  </a:lnTo>
                  <a:lnTo>
                    <a:pt x="472" y="196"/>
                  </a:lnTo>
                  <a:lnTo>
                    <a:pt x="461" y="199"/>
                  </a:lnTo>
                  <a:lnTo>
                    <a:pt x="450" y="203"/>
                  </a:lnTo>
                  <a:lnTo>
                    <a:pt x="441" y="207"/>
                  </a:lnTo>
                  <a:lnTo>
                    <a:pt x="431" y="211"/>
                  </a:lnTo>
                  <a:lnTo>
                    <a:pt x="424" y="217"/>
                  </a:lnTo>
                  <a:lnTo>
                    <a:pt x="416" y="223"/>
                  </a:lnTo>
                  <a:lnTo>
                    <a:pt x="410" y="229"/>
                  </a:lnTo>
                  <a:lnTo>
                    <a:pt x="406" y="237"/>
                  </a:lnTo>
                  <a:lnTo>
                    <a:pt x="401" y="245"/>
                  </a:lnTo>
                  <a:lnTo>
                    <a:pt x="398" y="254"/>
                  </a:lnTo>
                  <a:lnTo>
                    <a:pt x="396" y="262"/>
                  </a:lnTo>
                  <a:lnTo>
                    <a:pt x="396" y="272"/>
                  </a:lnTo>
                  <a:lnTo>
                    <a:pt x="396" y="272"/>
                  </a:lnTo>
                  <a:lnTo>
                    <a:pt x="397" y="285"/>
                  </a:lnTo>
                  <a:lnTo>
                    <a:pt x="400" y="296"/>
                  </a:lnTo>
                  <a:lnTo>
                    <a:pt x="406" y="307"/>
                  </a:lnTo>
                  <a:lnTo>
                    <a:pt x="413" y="315"/>
                  </a:lnTo>
                  <a:lnTo>
                    <a:pt x="421" y="321"/>
                  </a:lnTo>
                  <a:lnTo>
                    <a:pt x="432" y="326"/>
                  </a:lnTo>
                  <a:lnTo>
                    <a:pt x="444" y="330"/>
                  </a:lnTo>
                  <a:lnTo>
                    <a:pt x="459" y="331"/>
                  </a:lnTo>
                  <a:lnTo>
                    <a:pt x="459" y="331"/>
                  </a:lnTo>
                  <a:lnTo>
                    <a:pt x="471" y="330"/>
                  </a:lnTo>
                  <a:lnTo>
                    <a:pt x="483" y="327"/>
                  </a:lnTo>
                  <a:lnTo>
                    <a:pt x="494" y="324"/>
                  </a:lnTo>
                  <a:lnTo>
                    <a:pt x="503" y="319"/>
                  </a:lnTo>
                  <a:lnTo>
                    <a:pt x="512" y="313"/>
                  </a:lnTo>
                  <a:lnTo>
                    <a:pt x="519" y="305"/>
                  </a:lnTo>
                  <a:lnTo>
                    <a:pt x="525" y="297"/>
                  </a:lnTo>
                  <a:lnTo>
                    <a:pt x="530" y="289"/>
                  </a:lnTo>
                  <a:lnTo>
                    <a:pt x="530" y="289"/>
                  </a:lnTo>
                  <a:lnTo>
                    <a:pt x="530" y="289"/>
                  </a:lnTo>
                  <a:lnTo>
                    <a:pt x="529" y="307"/>
                  </a:lnTo>
                  <a:lnTo>
                    <a:pt x="529" y="326"/>
                  </a:lnTo>
                  <a:lnTo>
                    <a:pt x="582" y="326"/>
                  </a:lnTo>
                  <a:lnTo>
                    <a:pt x="582" y="326"/>
                  </a:lnTo>
                  <a:close/>
                  <a:moveTo>
                    <a:pt x="524" y="233"/>
                  </a:moveTo>
                  <a:lnTo>
                    <a:pt x="524" y="233"/>
                  </a:lnTo>
                  <a:lnTo>
                    <a:pt x="523" y="243"/>
                  </a:lnTo>
                  <a:lnTo>
                    <a:pt x="520" y="252"/>
                  </a:lnTo>
                  <a:lnTo>
                    <a:pt x="517" y="262"/>
                  </a:lnTo>
                  <a:lnTo>
                    <a:pt x="511" y="270"/>
                  </a:lnTo>
                  <a:lnTo>
                    <a:pt x="503" y="277"/>
                  </a:lnTo>
                  <a:lnTo>
                    <a:pt x="496" y="283"/>
                  </a:lnTo>
                  <a:lnTo>
                    <a:pt x="486" y="285"/>
                  </a:lnTo>
                  <a:lnTo>
                    <a:pt x="477" y="286"/>
                  </a:lnTo>
                  <a:lnTo>
                    <a:pt x="477" y="286"/>
                  </a:lnTo>
                  <a:lnTo>
                    <a:pt x="471" y="286"/>
                  </a:lnTo>
                  <a:lnTo>
                    <a:pt x="466" y="285"/>
                  </a:lnTo>
                  <a:lnTo>
                    <a:pt x="461" y="283"/>
                  </a:lnTo>
                  <a:lnTo>
                    <a:pt x="457" y="280"/>
                  </a:lnTo>
                  <a:lnTo>
                    <a:pt x="454" y="277"/>
                  </a:lnTo>
                  <a:lnTo>
                    <a:pt x="451" y="273"/>
                  </a:lnTo>
                  <a:lnTo>
                    <a:pt x="450" y="268"/>
                  </a:lnTo>
                  <a:lnTo>
                    <a:pt x="450" y="263"/>
                  </a:lnTo>
                  <a:lnTo>
                    <a:pt x="450" y="263"/>
                  </a:lnTo>
                  <a:lnTo>
                    <a:pt x="450" y="256"/>
                  </a:lnTo>
                  <a:lnTo>
                    <a:pt x="453" y="250"/>
                  </a:lnTo>
                  <a:lnTo>
                    <a:pt x="457" y="244"/>
                  </a:lnTo>
                  <a:lnTo>
                    <a:pt x="465" y="239"/>
                  </a:lnTo>
                  <a:lnTo>
                    <a:pt x="474" y="234"/>
                  </a:lnTo>
                  <a:lnTo>
                    <a:pt x="486" y="231"/>
                  </a:lnTo>
                  <a:lnTo>
                    <a:pt x="503" y="228"/>
                  </a:lnTo>
                  <a:lnTo>
                    <a:pt x="524" y="228"/>
                  </a:lnTo>
                  <a:lnTo>
                    <a:pt x="524" y="233"/>
                  </a:lnTo>
                  <a:lnTo>
                    <a:pt x="524" y="233"/>
                  </a:lnTo>
                  <a:close/>
                  <a:moveTo>
                    <a:pt x="807" y="326"/>
                  </a:moveTo>
                  <a:lnTo>
                    <a:pt x="807" y="326"/>
                  </a:lnTo>
                  <a:lnTo>
                    <a:pt x="806" y="269"/>
                  </a:lnTo>
                  <a:lnTo>
                    <a:pt x="806" y="176"/>
                  </a:lnTo>
                  <a:lnTo>
                    <a:pt x="806" y="176"/>
                  </a:lnTo>
                  <a:lnTo>
                    <a:pt x="805" y="159"/>
                  </a:lnTo>
                  <a:lnTo>
                    <a:pt x="801" y="144"/>
                  </a:lnTo>
                  <a:lnTo>
                    <a:pt x="799" y="138"/>
                  </a:lnTo>
                  <a:lnTo>
                    <a:pt x="795" y="131"/>
                  </a:lnTo>
                  <a:lnTo>
                    <a:pt x="791" y="126"/>
                  </a:lnTo>
                  <a:lnTo>
                    <a:pt x="787" y="120"/>
                  </a:lnTo>
                  <a:lnTo>
                    <a:pt x="781" y="115"/>
                  </a:lnTo>
                  <a:lnTo>
                    <a:pt x="775" y="111"/>
                  </a:lnTo>
                  <a:lnTo>
                    <a:pt x="767" y="108"/>
                  </a:lnTo>
                  <a:lnTo>
                    <a:pt x="759" y="105"/>
                  </a:lnTo>
                  <a:lnTo>
                    <a:pt x="749" y="103"/>
                  </a:lnTo>
                  <a:lnTo>
                    <a:pt x="738" y="100"/>
                  </a:lnTo>
                  <a:lnTo>
                    <a:pt x="726" y="99"/>
                  </a:lnTo>
                  <a:lnTo>
                    <a:pt x="714" y="99"/>
                  </a:lnTo>
                  <a:lnTo>
                    <a:pt x="714" y="99"/>
                  </a:lnTo>
                  <a:lnTo>
                    <a:pt x="693" y="100"/>
                  </a:lnTo>
                  <a:lnTo>
                    <a:pt x="672" y="103"/>
                  </a:lnTo>
                  <a:lnTo>
                    <a:pt x="653" y="108"/>
                  </a:lnTo>
                  <a:lnTo>
                    <a:pt x="635" y="114"/>
                  </a:lnTo>
                  <a:lnTo>
                    <a:pt x="640" y="161"/>
                  </a:lnTo>
                  <a:lnTo>
                    <a:pt x="640" y="161"/>
                  </a:lnTo>
                  <a:lnTo>
                    <a:pt x="655" y="153"/>
                  </a:lnTo>
                  <a:lnTo>
                    <a:pt x="672" y="149"/>
                  </a:lnTo>
                  <a:lnTo>
                    <a:pt x="689" y="145"/>
                  </a:lnTo>
                  <a:lnTo>
                    <a:pt x="705" y="144"/>
                  </a:lnTo>
                  <a:lnTo>
                    <a:pt x="705" y="144"/>
                  </a:lnTo>
                  <a:lnTo>
                    <a:pt x="717" y="144"/>
                  </a:lnTo>
                  <a:lnTo>
                    <a:pt x="725" y="146"/>
                  </a:lnTo>
                  <a:lnTo>
                    <a:pt x="732" y="149"/>
                  </a:lnTo>
                  <a:lnTo>
                    <a:pt x="738" y="152"/>
                  </a:lnTo>
                  <a:lnTo>
                    <a:pt x="743" y="157"/>
                  </a:lnTo>
                  <a:lnTo>
                    <a:pt x="746" y="163"/>
                  </a:lnTo>
                  <a:lnTo>
                    <a:pt x="748" y="170"/>
                  </a:lnTo>
                  <a:lnTo>
                    <a:pt x="748" y="179"/>
                  </a:lnTo>
                  <a:lnTo>
                    <a:pt x="748" y="191"/>
                  </a:lnTo>
                  <a:lnTo>
                    <a:pt x="748" y="191"/>
                  </a:lnTo>
                  <a:lnTo>
                    <a:pt x="722" y="192"/>
                  </a:lnTo>
                  <a:lnTo>
                    <a:pt x="708" y="193"/>
                  </a:lnTo>
                  <a:lnTo>
                    <a:pt x="696" y="196"/>
                  </a:lnTo>
                  <a:lnTo>
                    <a:pt x="685" y="199"/>
                  </a:lnTo>
                  <a:lnTo>
                    <a:pt x="674" y="203"/>
                  </a:lnTo>
                  <a:lnTo>
                    <a:pt x="665" y="207"/>
                  </a:lnTo>
                  <a:lnTo>
                    <a:pt x="656" y="211"/>
                  </a:lnTo>
                  <a:lnTo>
                    <a:pt x="648" y="217"/>
                  </a:lnTo>
                  <a:lnTo>
                    <a:pt x="641" y="223"/>
                  </a:lnTo>
                  <a:lnTo>
                    <a:pt x="635" y="229"/>
                  </a:lnTo>
                  <a:lnTo>
                    <a:pt x="630" y="237"/>
                  </a:lnTo>
                  <a:lnTo>
                    <a:pt x="626" y="245"/>
                  </a:lnTo>
                  <a:lnTo>
                    <a:pt x="623" y="254"/>
                  </a:lnTo>
                  <a:lnTo>
                    <a:pt x="621" y="262"/>
                  </a:lnTo>
                  <a:lnTo>
                    <a:pt x="620" y="272"/>
                  </a:lnTo>
                  <a:lnTo>
                    <a:pt x="620" y="272"/>
                  </a:lnTo>
                  <a:lnTo>
                    <a:pt x="621" y="285"/>
                  </a:lnTo>
                  <a:lnTo>
                    <a:pt x="625" y="296"/>
                  </a:lnTo>
                  <a:lnTo>
                    <a:pt x="630" y="307"/>
                  </a:lnTo>
                  <a:lnTo>
                    <a:pt x="637" y="315"/>
                  </a:lnTo>
                  <a:lnTo>
                    <a:pt x="646" y="321"/>
                  </a:lnTo>
                  <a:lnTo>
                    <a:pt x="656" y="326"/>
                  </a:lnTo>
                  <a:lnTo>
                    <a:pt x="670" y="330"/>
                  </a:lnTo>
                  <a:lnTo>
                    <a:pt x="684" y="331"/>
                  </a:lnTo>
                  <a:lnTo>
                    <a:pt x="684" y="331"/>
                  </a:lnTo>
                  <a:lnTo>
                    <a:pt x="696" y="330"/>
                  </a:lnTo>
                  <a:lnTo>
                    <a:pt x="707" y="327"/>
                  </a:lnTo>
                  <a:lnTo>
                    <a:pt x="718" y="324"/>
                  </a:lnTo>
                  <a:lnTo>
                    <a:pt x="728" y="319"/>
                  </a:lnTo>
                  <a:lnTo>
                    <a:pt x="736" y="313"/>
                  </a:lnTo>
                  <a:lnTo>
                    <a:pt x="743" y="305"/>
                  </a:lnTo>
                  <a:lnTo>
                    <a:pt x="749" y="297"/>
                  </a:lnTo>
                  <a:lnTo>
                    <a:pt x="754" y="289"/>
                  </a:lnTo>
                  <a:lnTo>
                    <a:pt x="755" y="289"/>
                  </a:lnTo>
                  <a:lnTo>
                    <a:pt x="755" y="289"/>
                  </a:lnTo>
                  <a:lnTo>
                    <a:pt x="753" y="307"/>
                  </a:lnTo>
                  <a:lnTo>
                    <a:pt x="753" y="326"/>
                  </a:lnTo>
                  <a:lnTo>
                    <a:pt x="807" y="326"/>
                  </a:lnTo>
                  <a:lnTo>
                    <a:pt x="807" y="326"/>
                  </a:lnTo>
                  <a:close/>
                  <a:moveTo>
                    <a:pt x="748" y="233"/>
                  </a:moveTo>
                  <a:lnTo>
                    <a:pt x="748" y="233"/>
                  </a:lnTo>
                  <a:lnTo>
                    <a:pt x="748" y="243"/>
                  </a:lnTo>
                  <a:lnTo>
                    <a:pt x="744" y="252"/>
                  </a:lnTo>
                  <a:lnTo>
                    <a:pt x="741" y="262"/>
                  </a:lnTo>
                  <a:lnTo>
                    <a:pt x="735" y="270"/>
                  </a:lnTo>
                  <a:lnTo>
                    <a:pt x="729" y="277"/>
                  </a:lnTo>
                  <a:lnTo>
                    <a:pt x="720" y="283"/>
                  </a:lnTo>
                  <a:lnTo>
                    <a:pt x="711" y="285"/>
                  </a:lnTo>
                  <a:lnTo>
                    <a:pt x="701" y="286"/>
                  </a:lnTo>
                  <a:lnTo>
                    <a:pt x="701" y="286"/>
                  </a:lnTo>
                  <a:lnTo>
                    <a:pt x="695" y="286"/>
                  </a:lnTo>
                  <a:lnTo>
                    <a:pt x="690" y="285"/>
                  </a:lnTo>
                  <a:lnTo>
                    <a:pt x="685" y="283"/>
                  </a:lnTo>
                  <a:lnTo>
                    <a:pt x="682" y="280"/>
                  </a:lnTo>
                  <a:lnTo>
                    <a:pt x="679" y="277"/>
                  </a:lnTo>
                  <a:lnTo>
                    <a:pt x="677" y="273"/>
                  </a:lnTo>
                  <a:lnTo>
                    <a:pt x="676" y="268"/>
                  </a:lnTo>
                  <a:lnTo>
                    <a:pt x="674" y="263"/>
                  </a:lnTo>
                  <a:lnTo>
                    <a:pt x="674" y="263"/>
                  </a:lnTo>
                  <a:lnTo>
                    <a:pt x="676" y="256"/>
                  </a:lnTo>
                  <a:lnTo>
                    <a:pt x="678" y="250"/>
                  </a:lnTo>
                  <a:lnTo>
                    <a:pt x="682" y="244"/>
                  </a:lnTo>
                  <a:lnTo>
                    <a:pt x="689" y="239"/>
                  </a:lnTo>
                  <a:lnTo>
                    <a:pt x="699" y="234"/>
                  </a:lnTo>
                  <a:lnTo>
                    <a:pt x="712" y="231"/>
                  </a:lnTo>
                  <a:lnTo>
                    <a:pt x="728" y="228"/>
                  </a:lnTo>
                  <a:lnTo>
                    <a:pt x="748" y="228"/>
                  </a:lnTo>
                  <a:lnTo>
                    <a:pt x="748" y="233"/>
                  </a:lnTo>
                  <a:lnTo>
                    <a:pt x="748" y="233"/>
                  </a:lnTo>
                  <a:close/>
                  <a:moveTo>
                    <a:pt x="996" y="257"/>
                  </a:moveTo>
                  <a:lnTo>
                    <a:pt x="996" y="257"/>
                  </a:lnTo>
                  <a:lnTo>
                    <a:pt x="995" y="245"/>
                  </a:lnTo>
                  <a:lnTo>
                    <a:pt x="993" y="234"/>
                  </a:lnTo>
                  <a:lnTo>
                    <a:pt x="988" y="225"/>
                  </a:lnTo>
                  <a:lnTo>
                    <a:pt x="982" y="217"/>
                  </a:lnTo>
                  <a:lnTo>
                    <a:pt x="975" y="211"/>
                  </a:lnTo>
                  <a:lnTo>
                    <a:pt x="968" y="207"/>
                  </a:lnTo>
                  <a:lnTo>
                    <a:pt x="959" y="202"/>
                  </a:lnTo>
                  <a:lnTo>
                    <a:pt x="951" y="198"/>
                  </a:lnTo>
                  <a:lnTo>
                    <a:pt x="934" y="191"/>
                  </a:lnTo>
                  <a:lnTo>
                    <a:pt x="919" y="185"/>
                  </a:lnTo>
                  <a:lnTo>
                    <a:pt x="913" y="181"/>
                  </a:lnTo>
                  <a:lnTo>
                    <a:pt x="910" y="176"/>
                  </a:lnTo>
                  <a:lnTo>
                    <a:pt x="906" y="172"/>
                  </a:lnTo>
                  <a:lnTo>
                    <a:pt x="905" y="166"/>
                  </a:lnTo>
                  <a:lnTo>
                    <a:pt x="905" y="166"/>
                  </a:lnTo>
                  <a:lnTo>
                    <a:pt x="906" y="161"/>
                  </a:lnTo>
                  <a:lnTo>
                    <a:pt x="907" y="156"/>
                  </a:lnTo>
                  <a:lnTo>
                    <a:pt x="910" y="152"/>
                  </a:lnTo>
                  <a:lnTo>
                    <a:pt x="913" y="149"/>
                  </a:lnTo>
                  <a:lnTo>
                    <a:pt x="918" y="146"/>
                  </a:lnTo>
                  <a:lnTo>
                    <a:pt x="924" y="144"/>
                  </a:lnTo>
                  <a:lnTo>
                    <a:pt x="930" y="143"/>
                  </a:lnTo>
                  <a:lnTo>
                    <a:pt x="939" y="143"/>
                  </a:lnTo>
                  <a:lnTo>
                    <a:pt x="939" y="143"/>
                  </a:lnTo>
                  <a:lnTo>
                    <a:pt x="948" y="143"/>
                  </a:lnTo>
                  <a:lnTo>
                    <a:pt x="959" y="144"/>
                  </a:lnTo>
                  <a:lnTo>
                    <a:pt x="980" y="149"/>
                  </a:lnTo>
                  <a:lnTo>
                    <a:pt x="981" y="104"/>
                  </a:lnTo>
                  <a:lnTo>
                    <a:pt x="981" y="104"/>
                  </a:lnTo>
                  <a:lnTo>
                    <a:pt x="960" y="100"/>
                  </a:lnTo>
                  <a:lnTo>
                    <a:pt x="941" y="99"/>
                  </a:lnTo>
                  <a:lnTo>
                    <a:pt x="941" y="99"/>
                  </a:lnTo>
                  <a:lnTo>
                    <a:pt x="929" y="99"/>
                  </a:lnTo>
                  <a:lnTo>
                    <a:pt x="918" y="100"/>
                  </a:lnTo>
                  <a:lnTo>
                    <a:pt x="908" y="103"/>
                  </a:lnTo>
                  <a:lnTo>
                    <a:pt x="900" y="105"/>
                  </a:lnTo>
                  <a:lnTo>
                    <a:pt x="892" y="108"/>
                  </a:lnTo>
                  <a:lnTo>
                    <a:pt x="883" y="111"/>
                  </a:lnTo>
                  <a:lnTo>
                    <a:pt x="876" y="116"/>
                  </a:lnTo>
                  <a:lnTo>
                    <a:pt x="870" y="121"/>
                  </a:lnTo>
                  <a:lnTo>
                    <a:pt x="865" y="126"/>
                  </a:lnTo>
                  <a:lnTo>
                    <a:pt x="860" y="131"/>
                  </a:lnTo>
                  <a:lnTo>
                    <a:pt x="855" y="137"/>
                  </a:lnTo>
                  <a:lnTo>
                    <a:pt x="852" y="143"/>
                  </a:lnTo>
                  <a:lnTo>
                    <a:pt x="849" y="150"/>
                  </a:lnTo>
                  <a:lnTo>
                    <a:pt x="848" y="156"/>
                  </a:lnTo>
                  <a:lnTo>
                    <a:pt x="847" y="163"/>
                  </a:lnTo>
                  <a:lnTo>
                    <a:pt x="847" y="170"/>
                  </a:lnTo>
                  <a:lnTo>
                    <a:pt x="847" y="170"/>
                  </a:lnTo>
                  <a:lnTo>
                    <a:pt x="847" y="184"/>
                  </a:lnTo>
                  <a:lnTo>
                    <a:pt x="851" y="194"/>
                  </a:lnTo>
                  <a:lnTo>
                    <a:pt x="854" y="203"/>
                  </a:lnTo>
                  <a:lnTo>
                    <a:pt x="860" y="211"/>
                  </a:lnTo>
                  <a:lnTo>
                    <a:pt x="867" y="217"/>
                  </a:lnTo>
                  <a:lnTo>
                    <a:pt x="875" y="222"/>
                  </a:lnTo>
                  <a:lnTo>
                    <a:pt x="883" y="227"/>
                  </a:lnTo>
                  <a:lnTo>
                    <a:pt x="892" y="229"/>
                  </a:lnTo>
                  <a:lnTo>
                    <a:pt x="907" y="235"/>
                  </a:lnTo>
                  <a:lnTo>
                    <a:pt x="922" y="243"/>
                  </a:lnTo>
                  <a:lnTo>
                    <a:pt x="928" y="246"/>
                  </a:lnTo>
                  <a:lnTo>
                    <a:pt x="933" y="250"/>
                  </a:lnTo>
                  <a:lnTo>
                    <a:pt x="935" y="256"/>
                  </a:lnTo>
                  <a:lnTo>
                    <a:pt x="936" y="263"/>
                  </a:lnTo>
                  <a:lnTo>
                    <a:pt x="936" y="263"/>
                  </a:lnTo>
                  <a:lnTo>
                    <a:pt x="935" y="268"/>
                  </a:lnTo>
                  <a:lnTo>
                    <a:pt x="934" y="273"/>
                  </a:lnTo>
                  <a:lnTo>
                    <a:pt x="930" y="277"/>
                  </a:lnTo>
                  <a:lnTo>
                    <a:pt x="927" y="280"/>
                  </a:lnTo>
                  <a:lnTo>
                    <a:pt x="920" y="283"/>
                  </a:lnTo>
                  <a:lnTo>
                    <a:pt x="914" y="285"/>
                  </a:lnTo>
                  <a:lnTo>
                    <a:pt x="907" y="286"/>
                  </a:lnTo>
                  <a:lnTo>
                    <a:pt x="900" y="286"/>
                  </a:lnTo>
                  <a:lnTo>
                    <a:pt x="900" y="286"/>
                  </a:lnTo>
                  <a:lnTo>
                    <a:pt x="887" y="286"/>
                  </a:lnTo>
                  <a:lnTo>
                    <a:pt x="875" y="284"/>
                  </a:lnTo>
                  <a:lnTo>
                    <a:pt x="852" y="280"/>
                  </a:lnTo>
                  <a:lnTo>
                    <a:pt x="851" y="326"/>
                  </a:lnTo>
                  <a:lnTo>
                    <a:pt x="851" y="326"/>
                  </a:lnTo>
                  <a:lnTo>
                    <a:pt x="873" y="330"/>
                  </a:lnTo>
                  <a:lnTo>
                    <a:pt x="898" y="331"/>
                  </a:lnTo>
                  <a:lnTo>
                    <a:pt x="898" y="331"/>
                  </a:lnTo>
                  <a:lnTo>
                    <a:pt x="919" y="330"/>
                  </a:lnTo>
                  <a:lnTo>
                    <a:pt x="929" y="327"/>
                  </a:lnTo>
                  <a:lnTo>
                    <a:pt x="939" y="325"/>
                  </a:lnTo>
                  <a:lnTo>
                    <a:pt x="947" y="322"/>
                  </a:lnTo>
                  <a:lnTo>
                    <a:pt x="955" y="319"/>
                  </a:lnTo>
                  <a:lnTo>
                    <a:pt x="963" y="315"/>
                  </a:lnTo>
                  <a:lnTo>
                    <a:pt x="970" y="310"/>
                  </a:lnTo>
                  <a:lnTo>
                    <a:pt x="976" y="305"/>
                  </a:lnTo>
                  <a:lnTo>
                    <a:pt x="981" y="299"/>
                  </a:lnTo>
                  <a:lnTo>
                    <a:pt x="986" y="293"/>
                  </a:lnTo>
                  <a:lnTo>
                    <a:pt x="989" y="287"/>
                  </a:lnTo>
                  <a:lnTo>
                    <a:pt x="993" y="280"/>
                  </a:lnTo>
                  <a:lnTo>
                    <a:pt x="994" y="273"/>
                  </a:lnTo>
                  <a:lnTo>
                    <a:pt x="995" y="266"/>
                  </a:lnTo>
                  <a:lnTo>
                    <a:pt x="996" y="257"/>
                  </a:lnTo>
                  <a:lnTo>
                    <a:pt x="996" y="257"/>
                  </a:lnTo>
                  <a:close/>
                  <a:moveTo>
                    <a:pt x="1165" y="325"/>
                  </a:moveTo>
                  <a:lnTo>
                    <a:pt x="1165" y="279"/>
                  </a:lnTo>
                  <a:lnTo>
                    <a:pt x="1165" y="279"/>
                  </a:lnTo>
                  <a:lnTo>
                    <a:pt x="1152" y="281"/>
                  </a:lnTo>
                  <a:lnTo>
                    <a:pt x="1138" y="283"/>
                  </a:lnTo>
                  <a:lnTo>
                    <a:pt x="1138" y="283"/>
                  </a:lnTo>
                  <a:lnTo>
                    <a:pt x="1132" y="281"/>
                  </a:lnTo>
                  <a:lnTo>
                    <a:pt x="1125" y="280"/>
                  </a:lnTo>
                  <a:lnTo>
                    <a:pt x="1121" y="278"/>
                  </a:lnTo>
                  <a:lnTo>
                    <a:pt x="1117" y="274"/>
                  </a:lnTo>
                  <a:lnTo>
                    <a:pt x="1115" y="269"/>
                  </a:lnTo>
                  <a:lnTo>
                    <a:pt x="1113" y="263"/>
                  </a:lnTo>
                  <a:lnTo>
                    <a:pt x="1112" y="256"/>
                  </a:lnTo>
                  <a:lnTo>
                    <a:pt x="1112" y="245"/>
                  </a:lnTo>
                  <a:lnTo>
                    <a:pt x="1112" y="149"/>
                  </a:lnTo>
                  <a:lnTo>
                    <a:pt x="1165" y="149"/>
                  </a:lnTo>
                  <a:lnTo>
                    <a:pt x="1165" y="104"/>
                  </a:lnTo>
                  <a:lnTo>
                    <a:pt x="1112" y="104"/>
                  </a:lnTo>
                  <a:lnTo>
                    <a:pt x="1112" y="21"/>
                  </a:lnTo>
                  <a:lnTo>
                    <a:pt x="1054" y="36"/>
                  </a:lnTo>
                  <a:lnTo>
                    <a:pt x="1054" y="104"/>
                  </a:lnTo>
                  <a:lnTo>
                    <a:pt x="1017" y="104"/>
                  </a:lnTo>
                  <a:lnTo>
                    <a:pt x="1017" y="149"/>
                  </a:lnTo>
                  <a:lnTo>
                    <a:pt x="1056" y="149"/>
                  </a:lnTo>
                  <a:lnTo>
                    <a:pt x="1056" y="261"/>
                  </a:lnTo>
                  <a:lnTo>
                    <a:pt x="1056" y="261"/>
                  </a:lnTo>
                  <a:lnTo>
                    <a:pt x="1056" y="279"/>
                  </a:lnTo>
                  <a:lnTo>
                    <a:pt x="1058" y="293"/>
                  </a:lnTo>
                  <a:lnTo>
                    <a:pt x="1063" y="305"/>
                  </a:lnTo>
                  <a:lnTo>
                    <a:pt x="1065" y="310"/>
                  </a:lnTo>
                  <a:lnTo>
                    <a:pt x="1069" y="315"/>
                  </a:lnTo>
                  <a:lnTo>
                    <a:pt x="1072" y="319"/>
                  </a:lnTo>
                  <a:lnTo>
                    <a:pt x="1077" y="322"/>
                  </a:lnTo>
                  <a:lnTo>
                    <a:pt x="1082" y="325"/>
                  </a:lnTo>
                  <a:lnTo>
                    <a:pt x="1088" y="327"/>
                  </a:lnTo>
                  <a:lnTo>
                    <a:pt x="1103" y="330"/>
                  </a:lnTo>
                  <a:lnTo>
                    <a:pt x="1119" y="331"/>
                  </a:lnTo>
                  <a:lnTo>
                    <a:pt x="1119" y="331"/>
                  </a:lnTo>
                  <a:lnTo>
                    <a:pt x="1132" y="330"/>
                  </a:lnTo>
                  <a:lnTo>
                    <a:pt x="1142" y="328"/>
                  </a:lnTo>
                  <a:lnTo>
                    <a:pt x="1165" y="325"/>
                  </a:lnTo>
                  <a:lnTo>
                    <a:pt x="1165" y="325"/>
                  </a:lnTo>
                  <a:close/>
                  <a:moveTo>
                    <a:pt x="1333" y="99"/>
                  </a:moveTo>
                  <a:lnTo>
                    <a:pt x="1333" y="99"/>
                  </a:lnTo>
                  <a:lnTo>
                    <a:pt x="1320" y="99"/>
                  </a:lnTo>
                  <a:lnTo>
                    <a:pt x="1308" y="102"/>
                  </a:lnTo>
                  <a:lnTo>
                    <a:pt x="1297" y="106"/>
                  </a:lnTo>
                  <a:lnTo>
                    <a:pt x="1288" y="112"/>
                  </a:lnTo>
                  <a:lnTo>
                    <a:pt x="1280" y="120"/>
                  </a:lnTo>
                  <a:lnTo>
                    <a:pt x="1273" y="129"/>
                  </a:lnTo>
                  <a:lnTo>
                    <a:pt x="1268" y="139"/>
                  </a:lnTo>
                  <a:lnTo>
                    <a:pt x="1263" y="149"/>
                  </a:lnTo>
                  <a:lnTo>
                    <a:pt x="1262" y="149"/>
                  </a:lnTo>
                  <a:lnTo>
                    <a:pt x="1262" y="149"/>
                  </a:lnTo>
                  <a:lnTo>
                    <a:pt x="1265" y="124"/>
                  </a:lnTo>
                  <a:lnTo>
                    <a:pt x="1265" y="104"/>
                  </a:lnTo>
                  <a:lnTo>
                    <a:pt x="1212" y="104"/>
                  </a:lnTo>
                  <a:lnTo>
                    <a:pt x="1212" y="326"/>
                  </a:lnTo>
                  <a:lnTo>
                    <a:pt x="1269" y="326"/>
                  </a:lnTo>
                  <a:lnTo>
                    <a:pt x="1269" y="235"/>
                  </a:lnTo>
                  <a:lnTo>
                    <a:pt x="1269" y="235"/>
                  </a:lnTo>
                  <a:lnTo>
                    <a:pt x="1270" y="214"/>
                  </a:lnTo>
                  <a:lnTo>
                    <a:pt x="1273" y="196"/>
                  </a:lnTo>
                  <a:lnTo>
                    <a:pt x="1277" y="181"/>
                  </a:lnTo>
                  <a:lnTo>
                    <a:pt x="1281" y="175"/>
                  </a:lnTo>
                  <a:lnTo>
                    <a:pt x="1285" y="169"/>
                  </a:lnTo>
                  <a:lnTo>
                    <a:pt x="1288" y="164"/>
                  </a:lnTo>
                  <a:lnTo>
                    <a:pt x="1293" y="161"/>
                  </a:lnTo>
                  <a:lnTo>
                    <a:pt x="1298" y="158"/>
                  </a:lnTo>
                  <a:lnTo>
                    <a:pt x="1304" y="156"/>
                  </a:lnTo>
                  <a:lnTo>
                    <a:pt x="1310" y="155"/>
                  </a:lnTo>
                  <a:lnTo>
                    <a:pt x="1316" y="155"/>
                  </a:lnTo>
                  <a:lnTo>
                    <a:pt x="1323" y="155"/>
                  </a:lnTo>
                  <a:lnTo>
                    <a:pt x="1330" y="156"/>
                  </a:lnTo>
                  <a:lnTo>
                    <a:pt x="1333" y="99"/>
                  </a:lnTo>
                  <a:lnTo>
                    <a:pt x="1333" y="99"/>
                  </a:lnTo>
                  <a:close/>
                  <a:moveTo>
                    <a:pt x="1434" y="41"/>
                  </a:moveTo>
                  <a:lnTo>
                    <a:pt x="1434" y="41"/>
                  </a:lnTo>
                  <a:lnTo>
                    <a:pt x="1434" y="34"/>
                  </a:lnTo>
                  <a:lnTo>
                    <a:pt x="1432" y="28"/>
                  </a:lnTo>
                  <a:lnTo>
                    <a:pt x="1428" y="22"/>
                  </a:lnTo>
                  <a:lnTo>
                    <a:pt x="1425" y="17"/>
                  </a:lnTo>
                  <a:lnTo>
                    <a:pt x="1419" y="12"/>
                  </a:lnTo>
                  <a:lnTo>
                    <a:pt x="1412" y="9"/>
                  </a:lnTo>
                  <a:lnTo>
                    <a:pt x="1406" y="7"/>
                  </a:lnTo>
                  <a:lnTo>
                    <a:pt x="1399" y="6"/>
                  </a:lnTo>
                  <a:lnTo>
                    <a:pt x="1399" y="6"/>
                  </a:lnTo>
                  <a:lnTo>
                    <a:pt x="1392" y="7"/>
                  </a:lnTo>
                  <a:lnTo>
                    <a:pt x="1385" y="10"/>
                  </a:lnTo>
                  <a:lnTo>
                    <a:pt x="1379" y="12"/>
                  </a:lnTo>
                  <a:lnTo>
                    <a:pt x="1374" y="17"/>
                  </a:lnTo>
                  <a:lnTo>
                    <a:pt x="1369" y="22"/>
                  </a:lnTo>
                  <a:lnTo>
                    <a:pt x="1367" y="28"/>
                  </a:lnTo>
                  <a:lnTo>
                    <a:pt x="1364" y="34"/>
                  </a:lnTo>
                  <a:lnTo>
                    <a:pt x="1363" y="41"/>
                  </a:lnTo>
                  <a:lnTo>
                    <a:pt x="1363" y="41"/>
                  </a:lnTo>
                  <a:lnTo>
                    <a:pt x="1364" y="48"/>
                  </a:lnTo>
                  <a:lnTo>
                    <a:pt x="1367" y="54"/>
                  </a:lnTo>
                  <a:lnTo>
                    <a:pt x="1369" y="61"/>
                  </a:lnTo>
                  <a:lnTo>
                    <a:pt x="1374" y="65"/>
                  </a:lnTo>
                  <a:lnTo>
                    <a:pt x="1379" y="70"/>
                  </a:lnTo>
                  <a:lnTo>
                    <a:pt x="1385" y="73"/>
                  </a:lnTo>
                  <a:lnTo>
                    <a:pt x="1392" y="75"/>
                  </a:lnTo>
                  <a:lnTo>
                    <a:pt x="1399" y="76"/>
                  </a:lnTo>
                  <a:lnTo>
                    <a:pt x="1399" y="76"/>
                  </a:lnTo>
                  <a:lnTo>
                    <a:pt x="1406" y="75"/>
                  </a:lnTo>
                  <a:lnTo>
                    <a:pt x="1412" y="73"/>
                  </a:lnTo>
                  <a:lnTo>
                    <a:pt x="1419" y="70"/>
                  </a:lnTo>
                  <a:lnTo>
                    <a:pt x="1425" y="65"/>
                  </a:lnTo>
                  <a:lnTo>
                    <a:pt x="1428" y="61"/>
                  </a:lnTo>
                  <a:lnTo>
                    <a:pt x="1432" y="54"/>
                  </a:lnTo>
                  <a:lnTo>
                    <a:pt x="1434" y="48"/>
                  </a:lnTo>
                  <a:lnTo>
                    <a:pt x="1434" y="41"/>
                  </a:lnTo>
                  <a:lnTo>
                    <a:pt x="1434" y="41"/>
                  </a:lnTo>
                  <a:close/>
                  <a:moveTo>
                    <a:pt x="1427" y="326"/>
                  </a:moveTo>
                  <a:lnTo>
                    <a:pt x="1427" y="104"/>
                  </a:lnTo>
                  <a:lnTo>
                    <a:pt x="1370" y="104"/>
                  </a:lnTo>
                  <a:lnTo>
                    <a:pt x="1370" y="326"/>
                  </a:lnTo>
                  <a:lnTo>
                    <a:pt x="1427" y="326"/>
                  </a:lnTo>
                  <a:lnTo>
                    <a:pt x="1427" y="326"/>
                  </a:lnTo>
                  <a:close/>
                  <a:moveTo>
                    <a:pt x="1630" y="320"/>
                  </a:moveTo>
                  <a:lnTo>
                    <a:pt x="1625" y="272"/>
                  </a:lnTo>
                  <a:lnTo>
                    <a:pt x="1625" y="272"/>
                  </a:lnTo>
                  <a:lnTo>
                    <a:pt x="1615" y="275"/>
                  </a:lnTo>
                  <a:lnTo>
                    <a:pt x="1604" y="278"/>
                  </a:lnTo>
                  <a:lnTo>
                    <a:pt x="1592" y="280"/>
                  </a:lnTo>
                  <a:lnTo>
                    <a:pt x="1581" y="280"/>
                  </a:lnTo>
                  <a:lnTo>
                    <a:pt x="1581" y="280"/>
                  </a:lnTo>
                  <a:lnTo>
                    <a:pt x="1568" y="279"/>
                  </a:lnTo>
                  <a:lnTo>
                    <a:pt x="1557" y="275"/>
                  </a:lnTo>
                  <a:lnTo>
                    <a:pt x="1548" y="270"/>
                  </a:lnTo>
                  <a:lnTo>
                    <a:pt x="1540" y="263"/>
                  </a:lnTo>
                  <a:lnTo>
                    <a:pt x="1535" y="254"/>
                  </a:lnTo>
                  <a:lnTo>
                    <a:pt x="1532" y="243"/>
                  </a:lnTo>
                  <a:lnTo>
                    <a:pt x="1529" y="231"/>
                  </a:lnTo>
                  <a:lnTo>
                    <a:pt x="1528" y="216"/>
                  </a:lnTo>
                  <a:lnTo>
                    <a:pt x="1528" y="216"/>
                  </a:lnTo>
                  <a:lnTo>
                    <a:pt x="1529" y="202"/>
                  </a:lnTo>
                  <a:lnTo>
                    <a:pt x="1532" y="188"/>
                  </a:lnTo>
                  <a:lnTo>
                    <a:pt x="1537" y="176"/>
                  </a:lnTo>
                  <a:lnTo>
                    <a:pt x="1543" y="167"/>
                  </a:lnTo>
                  <a:lnTo>
                    <a:pt x="1550" y="158"/>
                  </a:lnTo>
                  <a:lnTo>
                    <a:pt x="1560" y="152"/>
                  </a:lnTo>
                  <a:lnTo>
                    <a:pt x="1570" y="150"/>
                  </a:lnTo>
                  <a:lnTo>
                    <a:pt x="1583" y="147"/>
                  </a:lnTo>
                  <a:lnTo>
                    <a:pt x="1583" y="147"/>
                  </a:lnTo>
                  <a:lnTo>
                    <a:pt x="1593" y="149"/>
                  </a:lnTo>
                  <a:lnTo>
                    <a:pt x="1604" y="150"/>
                  </a:lnTo>
                  <a:lnTo>
                    <a:pt x="1614" y="153"/>
                  </a:lnTo>
                  <a:lnTo>
                    <a:pt x="1624" y="156"/>
                  </a:lnTo>
                  <a:lnTo>
                    <a:pt x="1628" y="106"/>
                  </a:lnTo>
                  <a:lnTo>
                    <a:pt x="1628" y="106"/>
                  </a:lnTo>
                  <a:lnTo>
                    <a:pt x="1617" y="104"/>
                  </a:lnTo>
                  <a:lnTo>
                    <a:pt x="1607" y="102"/>
                  </a:lnTo>
                  <a:lnTo>
                    <a:pt x="1595" y="100"/>
                  </a:lnTo>
                  <a:lnTo>
                    <a:pt x="1584" y="100"/>
                  </a:lnTo>
                  <a:lnTo>
                    <a:pt x="1584" y="100"/>
                  </a:lnTo>
                  <a:lnTo>
                    <a:pt x="1569" y="100"/>
                  </a:lnTo>
                  <a:lnTo>
                    <a:pt x="1556" y="103"/>
                  </a:lnTo>
                  <a:lnTo>
                    <a:pt x="1544" y="105"/>
                  </a:lnTo>
                  <a:lnTo>
                    <a:pt x="1532" y="110"/>
                  </a:lnTo>
                  <a:lnTo>
                    <a:pt x="1522" y="115"/>
                  </a:lnTo>
                  <a:lnTo>
                    <a:pt x="1513" y="121"/>
                  </a:lnTo>
                  <a:lnTo>
                    <a:pt x="1504" y="128"/>
                  </a:lnTo>
                  <a:lnTo>
                    <a:pt x="1497" y="135"/>
                  </a:lnTo>
                  <a:lnTo>
                    <a:pt x="1490" y="144"/>
                  </a:lnTo>
                  <a:lnTo>
                    <a:pt x="1485" y="153"/>
                  </a:lnTo>
                  <a:lnTo>
                    <a:pt x="1480" y="163"/>
                  </a:lnTo>
                  <a:lnTo>
                    <a:pt x="1475" y="174"/>
                  </a:lnTo>
                  <a:lnTo>
                    <a:pt x="1473" y="186"/>
                  </a:lnTo>
                  <a:lnTo>
                    <a:pt x="1470" y="197"/>
                  </a:lnTo>
                  <a:lnTo>
                    <a:pt x="1469" y="210"/>
                  </a:lnTo>
                  <a:lnTo>
                    <a:pt x="1469" y="222"/>
                  </a:lnTo>
                  <a:lnTo>
                    <a:pt x="1469" y="222"/>
                  </a:lnTo>
                  <a:lnTo>
                    <a:pt x="1469" y="237"/>
                  </a:lnTo>
                  <a:lnTo>
                    <a:pt x="1470" y="249"/>
                  </a:lnTo>
                  <a:lnTo>
                    <a:pt x="1473" y="261"/>
                  </a:lnTo>
                  <a:lnTo>
                    <a:pt x="1475" y="272"/>
                  </a:lnTo>
                  <a:lnTo>
                    <a:pt x="1480" y="281"/>
                  </a:lnTo>
                  <a:lnTo>
                    <a:pt x="1484" y="290"/>
                  </a:lnTo>
                  <a:lnTo>
                    <a:pt x="1490" y="297"/>
                  </a:lnTo>
                  <a:lnTo>
                    <a:pt x="1496" y="304"/>
                  </a:lnTo>
                  <a:lnTo>
                    <a:pt x="1503" y="310"/>
                  </a:lnTo>
                  <a:lnTo>
                    <a:pt x="1510" y="316"/>
                  </a:lnTo>
                  <a:lnTo>
                    <a:pt x="1519" y="320"/>
                  </a:lnTo>
                  <a:lnTo>
                    <a:pt x="1527" y="324"/>
                  </a:lnTo>
                  <a:lnTo>
                    <a:pt x="1537" y="326"/>
                  </a:lnTo>
                  <a:lnTo>
                    <a:pt x="1546" y="328"/>
                  </a:lnTo>
                  <a:lnTo>
                    <a:pt x="1557" y="330"/>
                  </a:lnTo>
                  <a:lnTo>
                    <a:pt x="1569" y="330"/>
                  </a:lnTo>
                  <a:lnTo>
                    <a:pt x="1569" y="330"/>
                  </a:lnTo>
                  <a:lnTo>
                    <a:pt x="1586" y="330"/>
                  </a:lnTo>
                  <a:lnTo>
                    <a:pt x="1602" y="327"/>
                  </a:lnTo>
                  <a:lnTo>
                    <a:pt x="1616" y="324"/>
                  </a:lnTo>
                  <a:lnTo>
                    <a:pt x="1630" y="320"/>
                  </a:lnTo>
                  <a:lnTo>
                    <a:pt x="1630" y="320"/>
                  </a:lnTo>
                  <a:close/>
                  <a:moveTo>
                    <a:pt x="1866" y="326"/>
                  </a:moveTo>
                  <a:lnTo>
                    <a:pt x="1866" y="170"/>
                  </a:lnTo>
                  <a:lnTo>
                    <a:pt x="1866" y="170"/>
                  </a:lnTo>
                  <a:lnTo>
                    <a:pt x="1866" y="156"/>
                  </a:lnTo>
                  <a:lnTo>
                    <a:pt x="1863" y="143"/>
                  </a:lnTo>
                  <a:lnTo>
                    <a:pt x="1859" y="131"/>
                  </a:lnTo>
                  <a:lnTo>
                    <a:pt x="1853" y="121"/>
                  </a:lnTo>
                  <a:lnTo>
                    <a:pt x="1848" y="116"/>
                  </a:lnTo>
                  <a:lnTo>
                    <a:pt x="1843" y="111"/>
                  </a:lnTo>
                  <a:lnTo>
                    <a:pt x="1838" y="108"/>
                  </a:lnTo>
                  <a:lnTo>
                    <a:pt x="1832" y="105"/>
                  </a:lnTo>
                  <a:lnTo>
                    <a:pt x="1825" y="103"/>
                  </a:lnTo>
                  <a:lnTo>
                    <a:pt x="1818" y="100"/>
                  </a:lnTo>
                  <a:lnTo>
                    <a:pt x="1809" y="99"/>
                  </a:lnTo>
                  <a:lnTo>
                    <a:pt x="1801" y="99"/>
                  </a:lnTo>
                  <a:lnTo>
                    <a:pt x="1801" y="99"/>
                  </a:lnTo>
                  <a:lnTo>
                    <a:pt x="1788" y="100"/>
                  </a:lnTo>
                  <a:lnTo>
                    <a:pt x="1777" y="103"/>
                  </a:lnTo>
                  <a:lnTo>
                    <a:pt x="1766" y="106"/>
                  </a:lnTo>
                  <a:lnTo>
                    <a:pt x="1756" y="111"/>
                  </a:lnTo>
                  <a:lnTo>
                    <a:pt x="1748" y="117"/>
                  </a:lnTo>
                  <a:lnTo>
                    <a:pt x="1739" y="123"/>
                  </a:lnTo>
                  <a:lnTo>
                    <a:pt x="1733" y="132"/>
                  </a:lnTo>
                  <a:lnTo>
                    <a:pt x="1728" y="141"/>
                  </a:lnTo>
                  <a:lnTo>
                    <a:pt x="1727" y="140"/>
                  </a:lnTo>
                  <a:lnTo>
                    <a:pt x="1727" y="140"/>
                  </a:lnTo>
                  <a:lnTo>
                    <a:pt x="1728" y="129"/>
                  </a:lnTo>
                  <a:lnTo>
                    <a:pt x="1730" y="118"/>
                  </a:lnTo>
                  <a:lnTo>
                    <a:pt x="1731" y="96"/>
                  </a:lnTo>
                  <a:lnTo>
                    <a:pt x="1731" y="0"/>
                  </a:lnTo>
                  <a:lnTo>
                    <a:pt x="1674" y="0"/>
                  </a:lnTo>
                  <a:lnTo>
                    <a:pt x="1674" y="326"/>
                  </a:lnTo>
                  <a:lnTo>
                    <a:pt x="1731" y="326"/>
                  </a:lnTo>
                  <a:lnTo>
                    <a:pt x="1731" y="219"/>
                  </a:lnTo>
                  <a:lnTo>
                    <a:pt x="1731" y="219"/>
                  </a:lnTo>
                  <a:lnTo>
                    <a:pt x="1732" y="204"/>
                  </a:lnTo>
                  <a:lnTo>
                    <a:pt x="1734" y="191"/>
                  </a:lnTo>
                  <a:lnTo>
                    <a:pt x="1739" y="179"/>
                  </a:lnTo>
                  <a:lnTo>
                    <a:pt x="1747" y="168"/>
                  </a:lnTo>
                  <a:lnTo>
                    <a:pt x="1754" y="159"/>
                  </a:lnTo>
                  <a:lnTo>
                    <a:pt x="1762" y="153"/>
                  </a:lnTo>
                  <a:lnTo>
                    <a:pt x="1772" y="149"/>
                  </a:lnTo>
                  <a:lnTo>
                    <a:pt x="1778" y="147"/>
                  </a:lnTo>
                  <a:lnTo>
                    <a:pt x="1783" y="147"/>
                  </a:lnTo>
                  <a:lnTo>
                    <a:pt x="1783" y="147"/>
                  </a:lnTo>
                  <a:lnTo>
                    <a:pt x="1790" y="147"/>
                  </a:lnTo>
                  <a:lnTo>
                    <a:pt x="1796" y="150"/>
                  </a:lnTo>
                  <a:lnTo>
                    <a:pt x="1801" y="152"/>
                  </a:lnTo>
                  <a:lnTo>
                    <a:pt x="1804" y="157"/>
                  </a:lnTo>
                  <a:lnTo>
                    <a:pt x="1807" y="162"/>
                  </a:lnTo>
                  <a:lnTo>
                    <a:pt x="1808" y="169"/>
                  </a:lnTo>
                  <a:lnTo>
                    <a:pt x="1809" y="176"/>
                  </a:lnTo>
                  <a:lnTo>
                    <a:pt x="1810" y="184"/>
                  </a:lnTo>
                  <a:lnTo>
                    <a:pt x="1810" y="326"/>
                  </a:lnTo>
                  <a:lnTo>
                    <a:pt x="1866" y="326"/>
                  </a:lnTo>
                  <a:lnTo>
                    <a:pt x="1866" y="326"/>
                  </a:lnTo>
                  <a:close/>
                  <a:moveTo>
                    <a:pt x="2044" y="325"/>
                  </a:moveTo>
                  <a:lnTo>
                    <a:pt x="2044" y="279"/>
                  </a:lnTo>
                  <a:lnTo>
                    <a:pt x="2044" y="279"/>
                  </a:lnTo>
                  <a:lnTo>
                    <a:pt x="2031" y="281"/>
                  </a:lnTo>
                  <a:lnTo>
                    <a:pt x="2017" y="283"/>
                  </a:lnTo>
                  <a:lnTo>
                    <a:pt x="2017" y="283"/>
                  </a:lnTo>
                  <a:lnTo>
                    <a:pt x="2011" y="281"/>
                  </a:lnTo>
                  <a:lnTo>
                    <a:pt x="2005" y="280"/>
                  </a:lnTo>
                  <a:lnTo>
                    <a:pt x="2000" y="278"/>
                  </a:lnTo>
                  <a:lnTo>
                    <a:pt x="1996" y="274"/>
                  </a:lnTo>
                  <a:lnTo>
                    <a:pt x="1994" y="269"/>
                  </a:lnTo>
                  <a:lnTo>
                    <a:pt x="1992" y="263"/>
                  </a:lnTo>
                  <a:lnTo>
                    <a:pt x="1991" y="256"/>
                  </a:lnTo>
                  <a:lnTo>
                    <a:pt x="1991" y="245"/>
                  </a:lnTo>
                  <a:lnTo>
                    <a:pt x="1991" y="149"/>
                  </a:lnTo>
                  <a:lnTo>
                    <a:pt x="2044" y="149"/>
                  </a:lnTo>
                  <a:lnTo>
                    <a:pt x="2044" y="104"/>
                  </a:lnTo>
                  <a:lnTo>
                    <a:pt x="1991" y="104"/>
                  </a:lnTo>
                  <a:lnTo>
                    <a:pt x="1991" y="21"/>
                  </a:lnTo>
                  <a:lnTo>
                    <a:pt x="1933" y="36"/>
                  </a:lnTo>
                  <a:lnTo>
                    <a:pt x="1933" y="104"/>
                  </a:lnTo>
                  <a:lnTo>
                    <a:pt x="1896" y="104"/>
                  </a:lnTo>
                  <a:lnTo>
                    <a:pt x="1896" y="149"/>
                  </a:lnTo>
                  <a:lnTo>
                    <a:pt x="1935" y="149"/>
                  </a:lnTo>
                  <a:lnTo>
                    <a:pt x="1935" y="261"/>
                  </a:lnTo>
                  <a:lnTo>
                    <a:pt x="1935" y="261"/>
                  </a:lnTo>
                  <a:lnTo>
                    <a:pt x="1935" y="279"/>
                  </a:lnTo>
                  <a:lnTo>
                    <a:pt x="1937" y="293"/>
                  </a:lnTo>
                  <a:lnTo>
                    <a:pt x="1942" y="305"/>
                  </a:lnTo>
                  <a:lnTo>
                    <a:pt x="1944" y="310"/>
                  </a:lnTo>
                  <a:lnTo>
                    <a:pt x="1948" y="315"/>
                  </a:lnTo>
                  <a:lnTo>
                    <a:pt x="1951" y="319"/>
                  </a:lnTo>
                  <a:lnTo>
                    <a:pt x="1956" y="322"/>
                  </a:lnTo>
                  <a:lnTo>
                    <a:pt x="1962" y="325"/>
                  </a:lnTo>
                  <a:lnTo>
                    <a:pt x="1967" y="327"/>
                  </a:lnTo>
                  <a:lnTo>
                    <a:pt x="1982" y="330"/>
                  </a:lnTo>
                  <a:lnTo>
                    <a:pt x="1999" y="331"/>
                  </a:lnTo>
                  <a:lnTo>
                    <a:pt x="1999" y="331"/>
                  </a:lnTo>
                  <a:lnTo>
                    <a:pt x="2011" y="330"/>
                  </a:lnTo>
                  <a:lnTo>
                    <a:pt x="2023" y="328"/>
                  </a:lnTo>
                  <a:lnTo>
                    <a:pt x="2044" y="325"/>
                  </a:lnTo>
                  <a:lnTo>
                    <a:pt x="2044" y="325"/>
                  </a:lnTo>
                  <a:close/>
                  <a:moveTo>
                    <a:pt x="2412" y="209"/>
                  </a:moveTo>
                  <a:lnTo>
                    <a:pt x="2412" y="24"/>
                  </a:lnTo>
                  <a:lnTo>
                    <a:pt x="2354" y="24"/>
                  </a:lnTo>
                  <a:lnTo>
                    <a:pt x="2354" y="213"/>
                  </a:lnTo>
                  <a:lnTo>
                    <a:pt x="2354" y="213"/>
                  </a:lnTo>
                  <a:lnTo>
                    <a:pt x="2353" y="231"/>
                  </a:lnTo>
                  <a:lnTo>
                    <a:pt x="2351" y="245"/>
                  </a:lnTo>
                  <a:lnTo>
                    <a:pt x="2346" y="257"/>
                  </a:lnTo>
                  <a:lnTo>
                    <a:pt x="2343" y="262"/>
                  </a:lnTo>
                  <a:lnTo>
                    <a:pt x="2340" y="267"/>
                  </a:lnTo>
                  <a:lnTo>
                    <a:pt x="2335" y="270"/>
                  </a:lnTo>
                  <a:lnTo>
                    <a:pt x="2330" y="274"/>
                  </a:lnTo>
                  <a:lnTo>
                    <a:pt x="2325" y="277"/>
                  </a:lnTo>
                  <a:lnTo>
                    <a:pt x="2319" y="279"/>
                  </a:lnTo>
                  <a:lnTo>
                    <a:pt x="2306" y="281"/>
                  </a:lnTo>
                  <a:lnTo>
                    <a:pt x="2290" y="283"/>
                  </a:lnTo>
                  <a:lnTo>
                    <a:pt x="2290" y="283"/>
                  </a:lnTo>
                  <a:lnTo>
                    <a:pt x="2273" y="281"/>
                  </a:lnTo>
                  <a:lnTo>
                    <a:pt x="2266" y="280"/>
                  </a:lnTo>
                  <a:lnTo>
                    <a:pt x="2260" y="278"/>
                  </a:lnTo>
                  <a:lnTo>
                    <a:pt x="2254" y="275"/>
                  </a:lnTo>
                  <a:lnTo>
                    <a:pt x="2249" y="272"/>
                  </a:lnTo>
                  <a:lnTo>
                    <a:pt x="2245" y="268"/>
                  </a:lnTo>
                  <a:lnTo>
                    <a:pt x="2241" y="264"/>
                  </a:lnTo>
                  <a:lnTo>
                    <a:pt x="2235" y="255"/>
                  </a:lnTo>
                  <a:lnTo>
                    <a:pt x="2231" y="244"/>
                  </a:lnTo>
                  <a:lnTo>
                    <a:pt x="2229" y="232"/>
                  </a:lnTo>
                  <a:lnTo>
                    <a:pt x="2229" y="219"/>
                  </a:lnTo>
                  <a:lnTo>
                    <a:pt x="2229" y="24"/>
                  </a:lnTo>
                  <a:lnTo>
                    <a:pt x="2171" y="24"/>
                  </a:lnTo>
                  <a:lnTo>
                    <a:pt x="2171" y="221"/>
                  </a:lnTo>
                  <a:lnTo>
                    <a:pt x="2171" y="221"/>
                  </a:lnTo>
                  <a:lnTo>
                    <a:pt x="2172" y="243"/>
                  </a:lnTo>
                  <a:lnTo>
                    <a:pt x="2173" y="254"/>
                  </a:lnTo>
                  <a:lnTo>
                    <a:pt x="2176" y="263"/>
                  </a:lnTo>
                  <a:lnTo>
                    <a:pt x="2178" y="273"/>
                  </a:lnTo>
                  <a:lnTo>
                    <a:pt x="2182" y="281"/>
                  </a:lnTo>
                  <a:lnTo>
                    <a:pt x="2187" y="290"/>
                  </a:lnTo>
                  <a:lnTo>
                    <a:pt x="2193" y="298"/>
                  </a:lnTo>
                  <a:lnTo>
                    <a:pt x="2200" y="305"/>
                  </a:lnTo>
                  <a:lnTo>
                    <a:pt x="2208" y="312"/>
                  </a:lnTo>
                  <a:lnTo>
                    <a:pt x="2218" y="318"/>
                  </a:lnTo>
                  <a:lnTo>
                    <a:pt x="2229" y="322"/>
                  </a:lnTo>
                  <a:lnTo>
                    <a:pt x="2241" y="326"/>
                  </a:lnTo>
                  <a:lnTo>
                    <a:pt x="2254" y="328"/>
                  </a:lnTo>
                  <a:lnTo>
                    <a:pt x="2270" y="331"/>
                  </a:lnTo>
                  <a:lnTo>
                    <a:pt x="2287" y="331"/>
                  </a:lnTo>
                  <a:lnTo>
                    <a:pt x="2287" y="331"/>
                  </a:lnTo>
                  <a:lnTo>
                    <a:pt x="2301" y="331"/>
                  </a:lnTo>
                  <a:lnTo>
                    <a:pt x="2314" y="330"/>
                  </a:lnTo>
                  <a:lnTo>
                    <a:pt x="2328" y="327"/>
                  </a:lnTo>
                  <a:lnTo>
                    <a:pt x="2340" y="324"/>
                  </a:lnTo>
                  <a:lnTo>
                    <a:pt x="2351" y="319"/>
                  </a:lnTo>
                  <a:lnTo>
                    <a:pt x="2361" y="314"/>
                  </a:lnTo>
                  <a:lnTo>
                    <a:pt x="2371" y="308"/>
                  </a:lnTo>
                  <a:lnTo>
                    <a:pt x="2380" y="301"/>
                  </a:lnTo>
                  <a:lnTo>
                    <a:pt x="2387" y="293"/>
                  </a:lnTo>
                  <a:lnTo>
                    <a:pt x="2393" y="284"/>
                  </a:lnTo>
                  <a:lnTo>
                    <a:pt x="2399" y="274"/>
                  </a:lnTo>
                  <a:lnTo>
                    <a:pt x="2404" y="263"/>
                  </a:lnTo>
                  <a:lnTo>
                    <a:pt x="2407" y="251"/>
                  </a:lnTo>
                  <a:lnTo>
                    <a:pt x="2410" y="238"/>
                  </a:lnTo>
                  <a:lnTo>
                    <a:pt x="2411" y="225"/>
                  </a:lnTo>
                  <a:lnTo>
                    <a:pt x="2412" y="209"/>
                  </a:lnTo>
                  <a:lnTo>
                    <a:pt x="2412" y="209"/>
                  </a:lnTo>
                  <a:close/>
                  <a:moveTo>
                    <a:pt x="2804" y="326"/>
                  </a:moveTo>
                  <a:lnTo>
                    <a:pt x="2757" y="24"/>
                  </a:lnTo>
                  <a:lnTo>
                    <a:pt x="2689" y="24"/>
                  </a:lnTo>
                  <a:lnTo>
                    <a:pt x="2638" y="180"/>
                  </a:lnTo>
                  <a:lnTo>
                    <a:pt x="2638" y="180"/>
                  </a:lnTo>
                  <a:lnTo>
                    <a:pt x="2628" y="211"/>
                  </a:lnTo>
                  <a:lnTo>
                    <a:pt x="2621" y="243"/>
                  </a:lnTo>
                  <a:lnTo>
                    <a:pt x="2621" y="243"/>
                  </a:lnTo>
                  <a:lnTo>
                    <a:pt x="2621" y="243"/>
                  </a:lnTo>
                  <a:lnTo>
                    <a:pt x="2614" y="211"/>
                  </a:lnTo>
                  <a:lnTo>
                    <a:pt x="2604" y="180"/>
                  </a:lnTo>
                  <a:lnTo>
                    <a:pt x="2553" y="24"/>
                  </a:lnTo>
                  <a:lnTo>
                    <a:pt x="2486" y="24"/>
                  </a:lnTo>
                  <a:lnTo>
                    <a:pt x="2440" y="326"/>
                  </a:lnTo>
                  <a:lnTo>
                    <a:pt x="2498" y="326"/>
                  </a:lnTo>
                  <a:lnTo>
                    <a:pt x="2515" y="187"/>
                  </a:lnTo>
                  <a:lnTo>
                    <a:pt x="2515" y="187"/>
                  </a:lnTo>
                  <a:lnTo>
                    <a:pt x="2519" y="149"/>
                  </a:lnTo>
                  <a:lnTo>
                    <a:pt x="2523" y="110"/>
                  </a:lnTo>
                  <a:lnTo>
                    <a:pt x="2524" y="110"/>
                  </a:lnTo>
                  <a:lnTo>
                    <a:pt x="2524" y="110"/>
                  </a:lnTo>
                  <a:lnTo>
                    <a:pt x="2528" y="129"/>
                  </a:lnTo>
                  <a:lnTo>
                    <a:pt x="2533" y="149"/>
                  </a:lnTo>
                  <a:lnTo>
                    <a:pt x="2544" y="186"/>
                  </a:lnTo>
                  <a:lnTo>
                    <a:pt x="2589" y="326"/>
                  </a:lnTo>
                  <a:lnTo>
                    <a:pt x="2647" y="326"/>
                  </a:lnTo>
                  <a:lnTo>
                    <a:pt x="2694" y="175"/>
                  </a:lnTo>
                  <a:lnTo>
                    <a:pt x="2694" y="175"/>
                  </a:lnTo>
                  <a:lnTo>
                    <a:pt x="2704" y="141"/>
                  </a:lnTo>
                  <a:lnTo>
                    <a:pt x="2711" y="110"/>
                  </a:lnTo>
                  <a:lnTo>
                    <a:pt x="2712" y="110"/>
                  </a:lnTo>
                  <a:lnTo>
                    <a:pt x="2712" y="110"/>
                  </a:lnTo>
                  <a:lnTo>
                    <a:pt x="2716" y="144"/>
                  </a:lnTo>
                  <a:lnTo>
                    <a:pt x="2722" y="182"/>
                  </a:lnTo>
                  <a:lnTo>
                    <a:pt x="2743" y="326"/>
                  </a:lnTo>
                  <a:lnTo>
                    <a:pt x="2804" y="326"/>
                  </a:lnTo>
                  <a:lnTo>
                    <a:pt x="2804" y="326"/>
                  </a:lnTo>
                  <a:close/>
                  <a:moveTo>
                    <a:pt x="3043" y="316"/>
                  </a:moveTo>
                  <a:lnTo>
                    <a:pt x="3036" y="264"/>
                  </a:lnTo>
                  <a:lnTo>
                    <a:pt x="3036" y="264"/>
                  </a:lnTo>
                  <a:lnTo>
                    <a:pt x="3022" y="269"/>
                  </a:lnTo>
                  <a:lnTo>
                    <a:pt x="3008" y="274"/>
                  </a:lnTo>
                  <a:lnTo>
                    <a:pt x="2992" y="277"/>
                  </a:lnTo>
                  <a:lnTo>
                    <a:pt x="2978" y="278"/>
                  </a:lnTo>
                  <a:lnTo>
                    <a:pt x="2978" y="278"/>
                  </a:lnTo>
                  <a:lnTo>
                    <a:pt x="2967" y="277"/>
                  </a:lnTo>
                  <a:lnTo>
                    <a:pt x="2956" y="275"/>
                  </a:lnTo>
                  <a:lnTo>
                    <a:pt x="2946" y="274"/>
                  </a:lnTo>
                  <a:lnTo>
                    <a:pt x="2938" y="270"/>
                  </a:lnTo>
                  <a:lnTo>
                    <a:pt x="2931" y="267"/>
                  </a:lnTo>
                  <a:lnTo>
                    <a:pt x="2923" y="262"/>
                  </a:lnTo>
                  <a:lnTo>
                    <a:pt x="2916" y="257"/>
                  </a:lnTo>
                  <a:lnTo>
                    <a:pt x="2911" y="251"/>
                  </a:lnTo>
                  <a:lnTo>
                    <a:pt x="2905" y="244"/>
                  </a:lnTo>
                  <a:lnTo>
                    <a:pt x="2902" y="237"/>
                  </a:lnTo>
                  <a:lnTo>
                    <a:pt x="2898" y="228"/>
                  </a:lnTo>
                  <a:lnTo>
                    <a:pt x="2894" y="219"/>
                  </a:lnTo>
                  <a:lnTo>
                    <a:pt x="2892" y="209"/>
                  </a:lnTo>
                  <a:lnTo>
                    <a:pt x="2891" y="198"/>
                  </a:lnTo>
                  <a:lnTo>
                    <a:pt x="2890" y="175"/>
                  </a:lnTo>
                  <a:lnTo>
                    <a:pt x="2890" y="175"/>
                  </a:lnTo>
                  <a:lnTo>
                    <a:pt x="2891" y="155"/>
                  </a:lnTo>
                  <a:lnTo>
                    <a:pt x="2892" y="144"/>
                  </a:lnTo>
                  <a:lnTo>
                    <a:pt x="2894" y="135"/>
                  </a:lnTo>
                  <a:lnTo>
                    <a:pt x="2898" y="126"/>
                  </a:lnTo>
                  <a:lnTo>
                    <a:pt x="2902" y="117"/>
                  </a:lnTo>
                  <a:lnTo>
                    <a:pt x="2905" y="110"/>
                  </a:lnTo>
                  <a:lnTo>
                    <a:pt x="2910" y="103"/>
                  </a:lnTo>
                  <a:lnTo>
                    <a:pt x="2916" y="97"/>
                  </a:lnTo>
                  <a:lnTo>
                    <a:pt x="2922" y="91"/>
                  </a:lnTo>
                  <a:lnTo>
                    <a:pt x="2929" y="86"/>
                  </a:lnTo>
                  <a:lnTo>
                    <a:pt x="2937" y="82"/>
                  </a:lnTo>
                  <a:lnTo>
                    <a:pt x="2945" y="79"/>
                  </a:lnTo>
                  <a:lnTo>
                    <a:pt x="2954" y="76"/>
                  </a:lnTo>
                  <a:lnTo>
                    <a:pt x="2963" y="75"/>
                  </a:lnTo>
                  <a:lnTo>
                    <a:pt x="2974" y="74"/>
                  </a:lnTo>
                  <a:lnTo>
                    <a:pt x="2974" y="74"/>
                  </a:lnTo>
                  <a:lnTo>
                    <a:pt x="2989" y="75"/>
                  </a:lnTo>
                  <a:lnTo>
                    <a:pt x="3004" y="76"/>
                  </a:lnTo>
                  <a:lnTo>
                    <a:pt x="3019" y="80"/>
                  </a:lnTo>
                  <a:lnTo>
                    <a:pt x="3034" y="83"/>
                  </a:lnTo>
                  <a:lnTo>
                    <a:pt x="3040" y="30"/>
                  </a:lnTo>
                  <a:lnTo>
                    <a:pt x="3040" y="30"/>
                  </a:lnTo>
                  <a:lnTo>
                    <a:pt x="3025" y="27"/>
                  </a:lnTo>
                  <a:lnTo>
                    <a:pt x="3009" y="24"/>
                  </a:lnTo>
                  <a:lnTo>
                    <a:pt x="2993" y="23"/>
                  </a:lnTo>
                  <a:lnTo>
                    <a:pt x="2976" y="23"/>
                  </a:lnTo>
                  <a:lnTo>
                    <a:pt x="2976" y="23"/>
                  </a:lnTo>
                  <a:lnTo>
                    <a:pt x="2958" y="23"/>
                  </a:lnTo>
                  <a:lnTo>
                    <a:pt x="2942" y="26"/>
                  </a:lnTo>
                  <a:lnTo>
                    <a:pt x="2926" y="29"/>
                  </a:lnTo>
                  <a:lnTo>
                    <a:pt x="2910" y="34"/>
                  </a:lnTo>
                  <a:lnTo>
                    <a:pt x="2897" y="41"/>
                  </a:lnTo>
                  <a:lnTo>
                    <a:pt x="2885" y="48"/>
                  </a:lnTo>
                  <a:lnTo>
                    <a:pt x="2874" y="58"/>
                  </a:lnTo>
                  <a:lnTo>
                    <a:pt x="2863" y="68"/>
                  </a:lnTo>
                  <a:lnTo>
                    <a:pt x="2855" y="80"/>
                  </a:lnTo>
                  <a:lnTo>
                    <a:pt x="2847" y="92"/>
                  </a:lnTo>
                  <a:lnTo>
                    <a:pt x="2840" y="105"/>
                  </a:lnTo>
                  <a:lnTo>
                    <a:pt x="2835" y="120"/>
                  </a:lnTo>
                  <a:lnTo>
                    <a:pt x="2831" y="134"/>
                  </a:lnTo>
                  <a:lnTo>
                    <a:pt x="2828" y="151"/>
                  </a:lnTo>
                  <a:lnTo>
                    <a:pt x="2827" y="168"/>
                  </a:lnTo>
                  <a:lnTo>
                    <a:pt x="2826" y="185"/>
                  </a:lnTo>
                  <a:lnTo>
                    <a:pt x="2826" y="185"/>
                  </a:lnTo>
                  <a:lnTo>
                    <a:pt x="2826" y="199"/>
                  </a:lnTo>
                  <a:lnTo>
                    <a:pt x="2828" y="213"/>
                  </a:lnTo>
                  <a:lnTo>
                    <a:pt x="2829" y="226"/>
                  </a:lnTo>
                  <a:lnTo>
                    <a:pt x="2833" y="239"/>
                  </a:lnTo>
                  <a:lnTo>
                    <a:pt x="2837" y="252"/>
                  </a:lnTo>
                  <a:lnTo>
                    <a:pt x="2843" y="263"/>
                  </a:lnTo>
                  <a:lnTo>
                    <a:pt x="2849" y="275"/>
                  </a:lnTo>
                  <a:lnTo>
                    <a:pt x="2856" y="286"/>
                  </a:lnTo>
                  <a:lnTo>
                    <a:pt x="2864" y="296"/>
                  </a:lnTo>
                  <a:lnTo>
                    <a:pt x="2875" y="304"/>
                  </a:lnTo>
                  <a:lnTo>
                    <a:pt x="2886" y="312"/>
                  </a:lnTo>
                  <a:lnTo>
                    <a:pt x="2899" y="318"/>
                  </a:lnTo>
                  <a:lnTo>
                    <a:pt x="2913" y="324"/>
                  </a:lnTo>
                  <a:lnTo>
                    <a:pt x="2928" y="327"/>
                  </a:lnTo>
                  <a:lnTo>
                    <a:pt x="2946" y="330"/>
                  </a:lnTo>
                  <a:lnTo>
                    <a:pt x="2964" y="330"/>
                  </a:lnTo>
                  <a:lnTo>
                    <a:pt x="2964" y="330"/>
                  </a:lnTo>
                  <a:lnTo>
                    <a:pt x="2986" y="330"/>
                  </a:lnTo>
                  <a:lnTo>
                    <a:pt x="3005" y="326"/>
                  </a:lnTo>
                  <a:lnTo>
                    <a:pt x="3025" y="322"/>
                  </a:lnTo>
                  <a:lnTo>
                    <a:pt x="3043" y="316"/>
                  </a:lnTo>
                  <a:lnTo>
                    <a:pt x="3043" y="316"/>
                  </a:lnTo>
                  <a:close/>
                  <a:moveTo>
                    <a:pt x="3249" y="194"/>
                  </a:moveTo>
                  <a:lnTo>
                    <a:pt x="3249" y="150"/>
                  </a:lnTo>
                  <a:lnTo>
                    <a:pt x="3184" y="150"/>
                  </a:lnTo>
                  <a:lnTo>
                    <a:pt x="3184" y="83"/>
                  </a:lnTo>
                  <a:lnTo>
                    <a:pt x="3134" y="83"/>
                  </a:lnTo>
                  <a:lnTo>
                    <a:pt x="3134" y="150"/>
                  </a:lnTo>
                  <a:lnTo>
                    <a:pt x="3069" y="150"/>
                  </a:lnTo>
                  <a:lnTo>
                    <a:pt x="3069" y="194"/>
                  </a:lnTo>
                  <a:lnTo>
                    <a:pt x="3134" y="194"/>
                  </a:lnTo>
                  <a:lnTo>
                    <a:pt x="3134" y="261"/>
                  </a:lnTo>
                  <a:lnTo>
                    <a:pt x="3184" y="261"/>
                  </a:lnTo>
                  <a:lnTo>
                    <a:pt x="3184" y="194"/>
                  </a:lnTo>
                  <a:lnTo>
                    <a:pt x="3249" y="194"/>
                  </a:lnTo>
                  <a:lnTo>
                    <a:pt x="3249" y="194"/>
                  </a:lnTo>
                  <a:close/>
                </a:path>
              </a:pathLst>
            </a:custGeom>
            <a:solidFill>
              <a:srgbClr val="004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4053346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68313" y="260351"/>
            <a:ext cx="8229600" cy="1143000"/>
          </a:xfrm>
        </p:spPr>
        <p:txBody>
          <a:bodyPr anchor="b"/>
          <a:lstStyle/>
          <a:p>
            <a:r>
              <a:rPr lang="nl-NL"/>
              <a:t>Klik om de stijl te bewerken</a:t>
            </a:r>
            <a:endParaRPr lang="nl-NL" dirty="0"/>
          </a:p>
        </p:txBody>
      </p:sp>
      <p:sp>
        <p:nvSpPr>
          <p:cNvPr id="6" name="Tijdelijke aanduiding voor dianummer 6"/>
          <p:cNvSpPr>
            <a:spLocks noGrp="1"/>
          </p:cNvSpPr>
          <p:nvPr>
            <p:ph type="sldNum" sz="quarter" idx="4"/>
          </p:nvPr>
        </p:nvSpPr>
        <p:spPr>
          <a:xfrm>
            <a:off x="8316416" y="6309320"/>
            <a:ext cx="611088" cy="365125"/>
          </a:xfrm>
          <a:prstGeom prst="rect">
            <a:avLst/>
          </a:prstGeom>
        </p:spPr>
        <p:txBody>
          <a:bodyPr/>
          <a:lstStyle>
            <a:lvl1pPr algn="r">
              <a:defRPr/>
            </a:lvl1pPr>
          </a:lstStyle>
          <a:p>
            <a:fld id="{0F2B34C6-6653-473B-ACCB-9371572A61D6}" type="slidenum">
              <a:rPr lang="nl-NL" smtClean="0"/>
              <a:pPr/>
              <a:t>‹nr.›</a:t>
            </a:fld>
            <a:endParaRPr lang="nl-NL" dirty="0"/>
          </a:p>
        </p:txBody>
      </p:sp>
      <p:sp>
        <p:nvSpPr>
          <p:cNvPr id="9" name="Tijdelijke aanduiding voor tekst 8"/>
          <p:cNvSpPr>
            <a:spLocks noGrp="1"/>
          </p:cNvSpPr>
          <p:nvPr>
            <p:ph type="body" sz="quarter" idx="10"/>
          </p:nvPr>
        </p:nvSpPr>
        <p:spPr>
          <a:xfrm>
            <a:off x="468314" y="1604797"/>
            <a:ext cx="8207375" cy="4032251"/>
          </a:xfrm>
        </p:spPr>
        <p:txBody>
          <a:bodyPr/>
          <a:lstStyle>
            <a:lvl1pPr marL="0" indent="0">
              <a:buNone/>
              <a:defRPr/>
            </a:lvl1pPr>
          </a:lstStyle>
          <a:p>
            <a:pPr lvl="0"/>
            <a:r>
              <a:rPr lang="nl-NL"/>
              <a:t>Klik om de modelstijlen te bewerken</a:t>
            </a:r>
          </a:p>
        </p:txBody>
      </p:sp>
    </p:spTree>
    <p:extLst>
      <p:ext uri="{BB962C8B-B14F-4D97-AF65-F5344CB8AC3E}">
        <p14:creationId xmlns:p14="http://schemas.microsoft.com/office/powerpoint/2010/main" val="3740199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68313" y="260351"/>
            <a:ext cx="8229600" cy="1143000"/>
          </a:xfrm>
        </p:spPr>
        <p:txBody>
          <a:bodyPr anchor="b">
            <a:normAutofit/>
          </a:bodyPr>
          <a:lstStyle>
            <a:lvl1pPr algn="l">
              <a:defRPr sz="2800" b="1">
                <a:latin typeface="TheSansOffice LF" pitchFamily="34" charset="0"/>
              </a:defRPr>
            </a:lvl1pPr>
          </a:lstStyle>
          <a:p>
            <a:r>
              <a:rPr lang="nl-NL"/>
              <a:t>Klik om de stijl te bewerken</a:t>
            </a:r>
            <a:endParaRPr lang="nl-NL" dirty="0"/>
          </a:p>
        </p:txBody>
      </p:sp>
      <p:sp>
        <p:nvSpPr>
          <p:cNvPr id="3" name="Tijdelijke aanduiding voor inhoud 2"/>
          <p:cNvSpPr>
            <a:spLocks noGrp="1"/>
          </p:cNvSpPr>
          <p:nvPr>
            <p:ph idx="1"/>
          </p:nvPr>
        </p:nvSpPr>
        <p:spPr>
          <a:xfrm>
            <a:off x="468313" y="1604434"/>
            <a:ext cx="8229600" cy="4176465"/>
          </a:xfrm>
        </p:spPr>
        <p:txBody>
          <a:bodyPr/>
          <a:lstStyle>
            <a:lvl1pPr>
              <a:defRPr sz="2400">
                <a:latin typeface="TheSansOffice LF" pitchFamily="34" charset="0"/>
              </a:defRPr>
            </a:lvl1pPr>
            <a:lvl2pPr>
              <a:defRPr sz="2400">
                <a:latin typeface="TheSansOffice LF" pitchFamily="34" charset="0"/>
              </a:defRPr>
            </a:lvl2pPr>
            <a:lvl3pPr>
              <a:defRPr>
                <a:latin typeface="TheSansOffice LF" pitchFamily="34" charset="0"/>
              </a:defRPr>
            </a:lvl3pPr>
            <a:lvl4pPr>
              <a:defRPr>
                <a:latin typeface="TheSansOffice LF" pitchFamily="34" charset="0"/>
              </a:defRPr>
            </a:lvl4pPr>
            <a:lvl5pPr>
              <a:defRPr>
                <a:latin typeface="TheSansOffice LF"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Rechthoek 6"/>
          <p:cNvSpPr/>
          <p:nvPr userDrawn="1"/>
        </p:nvSpPr>
        <p:spPr>
          <a:xfrm>
            <a:off x="0" y="6021289"/>
            <a:ext cx="9144000" cy="1800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8" name="Tijdelijke aanduiding voor dianummer 6"/>
          <p:cNvSpPr>
            <a:spLocks noGrp="1"/>
          </p:cNvSpPr>
          <p:nvPr>
            <p:ph type="sldNum" sz="quarter" idx="4"/>
          </p:nvPr>
        </p:nvSpPr>
        <p:spPr>
          <a:xfrm>
            <a:off x="8316416" y="6309320"/>
            <a:ext cx="611088" cy="365125"/>
          </a:xfrm>
          <a:prstGeom prst="rect">
            <a:avLst/>
          </a:prstGeom>
        </p:spPr>
        <p:txBody>
          <a:bodyPr/>
          <a:lstStyle>
            <a:lvl1pPr algn="r">
              <a:defRPr/>
            </a:lvl1pPr>
          </a:lstStyle>
          <a:p>
            <a:fld id="{0F2B34C6-6653-473B-ACCB-9371572A61D6}" type="slidenum">
              <a:rPr lang="nl-NL" smtClean="0"/>
              <a:pPr/>
              <a:t>‹nr.›</a:t>
            </a:fld>
            <a:endParaRPr lang="nl-NL" dirty="0"/>
          </a:p>
        </p:txBody>
      </p:sp>
    </p:spTree>
    <p:extLst>
      <p:ext uri="{BB962C8B-B14F-4D97-AF65-F5344CB8AC3E}">
        <p14:creationId xmlns:p14="http://schemas.microsoft.com/office/powerpoint/2010/main" val="2215635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68313" y="260351"/>
            <a:ext cx="8229600" cy="1143000"/>
          </a:xfrm>
        </p:spPr>
        <p:txBody>
          <a:bodyPr anchor="b"/>
          <a:lstStyle/>
          <a:p>
            <a:r>
              <a:rPr lang="nl-NL"/>
              <a:t>Klik om de stijl te bewerken</a:t>
            </a:r>
            <a:endParaRPr lang="nl-NL" dirty="0"/>
          </a:p>
        </p:txBody>
      </p:sp>
      <p:sp>
        <p:nvSpPr>
          <p:cNvPr id="3" name="Tijdelijke aanduiding voor inhoud 2"/>
          <p:cNvSpPr>
            <a:spLocks noGrp="1"/>
          </p:cNvSpPr>
          <p:nvPr>
            <p:ph sz="half" idx="1"/>
          </p:nvPr>
        </p:nvSpPr>
        <p:spPr>
          <a:xfrm>
            <a:off x="468313" y="1604434"/>
            <a:ext cx="4038600" cy="43208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4648200" y="1600202"/>
            <a:ext cx="4038600" cy="43250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ianummer 6"/>
          <p:cNvSpPr>
            <a:spLocks noGrp="1"/>
          </p:cNvSpPr>
          <p:nvPr>
            <p:ph type="sldNum" sz="quarter" idx="4"/>
          </p:nvPr>
        </p:nvSpPr>
        <p:spPr>
          <a:xfrm>
            <a:off x="8316416" y="6309320"/>
            <a:ext cx="611088" cy="365125"/>
          </a:xfrm>
          <a:prstGeom prst="rect">
            <a:avLst/>
          </a:prstGeom>
        </p:spPr>
        <p:txBody>
          <a:bodyPr/>
          <a:lstStyle>
            <a:lvl1pPr algn="r">
              <a:defRPr/>
            </a:lvl1pPr>
          </a:lstStyle>
          <a:p>
            <a:fld id="{0F2B34C6-6653-473B-ACCB-9371572A61D6}" type="slidenum">
              <a:rPr lang="nl-NL" smtClean="0"/>
              <a:pPr/>
              <a:t>‹nr.›</a:t>
            </a:fld>
            <a:endParaRPr lang="nl-NL" dirty="0"/>
          </a:p>
        </p:txBody>
      </p:sp>
    </p:spTree>
    <p:extLst>
      <p:ext uri="{BB962C8B-B14F-4D97-AF65-F5344CB8AC3E}">
        <p14:creationId xmlns:p14="http://schemas.microsoft.com/office/powerpoint/2010/main" val="313571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Tijdelijke aanduiding voor dianummer 6"/>
          <p:cNvSpPr>
            <a:spLocks noGrp="1"/>
          </p:cNvSpPr>
          <p:nvPr>
            <p:ph type="sldNum" sz="quarter" idx="4"/>
          </p:nvPr>
        </p:nvSpPr>
        <p:spPr>
          <a:xfrm>
            <a:off x="8316416" y="6309320"/>
            <a:ext cx="611088" cy="365125"/>
          </a:xfrm>
          <a:prstGeom prst="rect">
            <a:avLst/>
          </a:prstGeom>
        </p:spPr>
        <p:txBody>
          <a:bodyPr/>
          <a:lstStyle>
            <a:lvl1pPr algn="r">
              <a:defRPr/>
            </a:lvl1pPr>
          </a:lstStyle>
          <a:p>
            <a:fld id="{0F2B34C6-6653-473B-ACCB-9371572A61D6}" type="slidenum">
              <a:rPr lang="nl-NL" smtClean="0"/>
              <a:pPr/>
              <a:t>‹nr.›</a:t>
            </a:fld>
            <a:endParaRPr lang="nl-NL" dirty="0"/>
          </a:p>
        </p:txBody>
      </p:sp>
    </p:spTree>
    <p:extLst>
      <p:ext uri="{BB962C8B-B14F-4D97-AF65-F5344CB8AC3E}">
        <p14:creationId xmlns:p14="http://schemas.microsoft.com/office/powerpoint/2010/main" val="1371076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68313" y="260648"/>
            <a:ext cx="8229600" cy="1143000"/>
          </a:xfrm>
          <a:prstGeom prst="rect">
            <a:avLst/>
          </a:prstGeom>
        </p:spPr>
        <p:txBody>
          <a:bodyPr vert="horz" lIns="91440" tIns="45720" rIns="91440" bIns="45720" rtlCol="0" anchor="t">
            <a:normAutofit/>
          </a:bodyPr>
          <a:lstStyle/>
          <a:p>
            <a:r>
              <a:rPr lang="nl-NL" dirty="0"/>
              <a:t>Klik om de stijl te bewerken</a:t>
            </a:r>
          </a:p>
        </p:txBody>
      </p:sp>
      <p:sp>
        <p:nvSpPr>
          <p:cNvPr id="3" name="Tijdelijke aanduiding voor tekst 2"/>
          <p:cNvSpPr>
            <a:spLocks noGrp="1"/>
          </p:cNvSpPr>
          <p:nvPr>
            <p:ph type="body" idx="1"/>
          </p:nvPr>
        </p:nvSpPr>
        <p:spPr>
          <a:xfrm>
            <a:off x="468313" y="1700809"/>
            <a:ext cx="8229600" cy="4176465"/>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Rechthoek 7"/>
          <p:cNvSpPr/>
          <p:nvPr/>
        </p:nvSpPr>
        <p:spPr>
          <a:xfrm>
            <a:off x="0" y="6021289"/>
            <a:ext cx="9144000" cy="1800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9" name="Tijdelijke aanduiding voor dianummer 6"/>
          <p:cNvSpPr>
            <a:spLocks noGrp="1"/>
          </p:cNvSpPr>
          <p:nvPr>
            <p:ph type="sldNum" sz="quarter" idx="4"/>
          </p:nvPr>
        </p:nvSpPr>
        <p:spPr>
          <a:xfrm>
            <a:off x="8316416" y="6309320"/>
            <a:ext cx="611088" cy="365125"/>
          </a:xfrm>
          <a:prstGeom prst="rect">
            <a:avLst/>
          </a:prstGeom>
        </p:spPr>
        <p:txBody>
          <a:bodyPr/>
          <a:lstStyle>
            <a:lvl1pPr algn="r">
              <a:defRPr sz="1400"/>
            </a:lvl1pPr>
          </a:lstStyle>
          <a:p>
            <a:fld id="{0F2B34C6-6653-473B-ACCB-9371572A61D6}" type="slidenum">
              <a:rPr lang="nl-NL" smtClean="0"/>
              <a:pPr/>
              <a:t>‹nr.›</a:t>
            </a:fld>
            <a:endParaRPr lang="nl-NL" dirty="0"/>
          </a:p>
        </p:txBody>
      </p:sp>
      <p:grpSp>
        <p:nvGrpSpPr>
          <p:cNvPr id="30" name="Group 131"/>
          <p:cNvGrpSpPr>
            <a:grpSpLocks noChangeAspect="1"/>
          </p:cNvGrpSpPr>
          <p:nvPr userDrawn="1"/>
        </p:nvGrpSpPr>
        <p:grpSpPr bwMode="auto">
          <a:xfrm>
            <a:off x="395536" y="6309320"/>
            <a:ext cx="2232248" cy="390477"/>
            <a:chOff x="249" y="165"/>
            <a:chExt cx="2018" cy="353"/>
          </a:xfrm>
        </p:grpSpPr>
        <p:sp>
          <p:nvSpPr>
            <p:cNvPr id="31" name="AutoShape 130"/>
            <p:cNvSpPr>
              <a:spLocks noChangeAspect="1" noChangeArrowheads="1" noTextEdit="1"/>
            </p:cNvSpPr>
            <p:nvPr userDrawn="1"/>
          </p:nvSpPr>
          <p:spPr bwMode="auto">
            <a:xfrm>
              <a:off x="249" y="165"/>
              <a:ext cx="2018"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32" name="Picture 13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04" y="166"/>
              <a:ext cx="11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3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348" y="166"/>
              <a:ext cx="17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34"/>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418" y="171"/>
              <a:ext cx="141"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35"/>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48" y="166"/>
              <a:ext cx="73"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36"/>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274" y="350"/>
              <a:ext cx="284"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7"/>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48" y="166"/>
              <a:ext cx="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38"/>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4" y="164"/>
              <a:ext cx="118"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39"/>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48" y="172"/>
              <a:ext cx="17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40"/>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417" y="171"/>
              <a:ext cx="141"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Freeform 141"/>
            <p:cNvSpPr>
              <a:spLocks noEditPoints="1"/>
            </p:cNvSpPr>
            <p:nvPr userDrawn="1"/>
          </p:nvSpPr>
          <p:spPr bwMode="auto">
            <a:xfrm>
              <a:off x="643" y="233"/>
              <a:ext cx="1624" cy="165"/>
            </a:xfrm>
            <a:custGeom>
              <a:avLst/>
              <a:gdLst>
                <a:gd name="T0" fmla="*/ 0 w 3249"/>
                <a:gd name="T1" fmla="*/ 326 h 331"/>
                <a:gd name="T2" fmla="*/ 256 w 3249"/>
                <a:gd name="T3" fmla="*/ 175 h 331"/>
                <a:gd name="T4" fmla="*/ 580 w 3249"/>
                <a:gd name="T5" fmla="*/ 176 h 331"/>
                <a:gd name="T6" fmla="*/ 489 w 3249"/>
                <a:gd name="T7" fmla="*/ 99 h 331"/>
                <a:gd name="T8" fmla="*/ 501 w 3249"/>
                <a:gd name="T9" fmla="*/ 146 h 331"/>
                <a:gd name="T10" fmla="*/ 441 w 3249"/>
                <a:gd name="T11" fmla="*/ 207 h 331"/>
                <a:gd name="T12" fmla="*/ 413 w 3249"/>
                <a:gd name="T13" fmla="*/ 315 h 331"/>
                <a:gd name="T14" fmla="*/ 530 w 3249"/>
                <a:gd name="T15" fmla="*/ 289 h 331"/>
                <a:gd name="T16" fmla="*/ 486 w 3249"/>
                <a:gd name="T17" fmla="*/ 285 h 331"/>
                <a:gd name="T18" fmla="*/ 457 w 3249"/>
                <a:gd name="T19" fmla="*/ 244 h 331"/>
                <a:gd name="T20" fmla="*/ 801 w 3249"/>
                <a:gd name="T21" fmla="*/ 144 h 331"/>
                <a:gd name="T22" fmla="*/ 693 w 3249"/>
                <a:gd name="T23" fmla="*/ 100 h 331"/>
                <a:gd name="T24" fmla="*/ 738 w 3249"/>
                <a:gd name="T25" fmla="*/ 152 h 331"/>
                <a:gd name="T26" fmla="*/ 648 w 3249"/>
                <a:gd name="T27" fmla="*/ 217 h 331"/>
                <a:gd name="T28" fmla="*/ 656 w 3249"/>
                <a:gd name="T29" fmla="*/ 326 h 331"/>
                <a:gd name="T30" fmla="*/ 753 w 3249"/>
                <a:gd name="T31" fmla="*/ 307 h 331"/>
                <a:gd name="T32" fmla="*/ 701 w 3249"/>
                <a:gd name="T33" fmla="*/ 286 h 331"/>
                <a:gd name="T34" fmla="*/ 699 w 3249"/>
                <a:gd name="T35" fmla="*/ 234 h 331"/>
                <a:gd name="T36" fmla="*/ 959 w 3249"/>
                <a:gd name="T37" fmla="*/ 202 h 331"/>
                <a:gd name="T38" fmla="*/ 924 w 3249"/>
                <a:gd name="T39" fmla="*/ 144 h 331"/>
                <a:gd name="T40" fmla="*/ 908 w 3249"/>
                <a:gd name="T41" fmla="*/ 103 h 331"/>
                <a:gd name="T42" fmla="*/ 847 w 3249"/>
                <a:gd name="T43" fmla="*/ 170 h 331"/>
                <a:gd name="T44" fmla="*/ 936 w 3249"/>
                <a:gd name="T45" fmla="*/ 263 h 331"/>
                <a:gd name="T46" fmla="*/ 851 w 3249"/>
                <a:gd name="T47" fmla="*/ 326 h 331"/>
                <a:gd name="T48" fmla="*/ 986 w 3249"/>
                <a:gd name="T49" fmla="*/ 293 h 331"/>
                <a:gd name="T50" fmla="*/ 1125 w 3249"/>
                <a:gd name="T51" fmla="*/ 280 h 331"/>
                <a:gd name="T52" fmla="*/ 1017 w 3249"/>
                <a:gd name="T53" fmla="*/ 104 h 331"/>
                <a:gd name="T54" fmla="*/ 1103 w 3249"/>
                <a:gd name="T55" fmla="*/ 330 h 331"/>
                <a:gd name="T56" fmla="*/ 1273 w 3249"/>
                <a:gd name="T57" fmla="*/ 129 h 331"/>
                <a:gd name="T58" fmla="*/ 1277 w 3249"/>
                <a:gd name="T59" fmla="*/ 181 h 331"/>
                <a:gd name="T60" fmla="*/ 1434 w 3249"/>
                <a:gd name="T61" fmla="*/ 41 h 331"/>
                <a:gd name="T62" fmla="*/ 1369 w 3249"/>
                <a:gd name="T63" fmla="*/ 22 h 331"/>
                <a:gd name="T64" fmla="*/ 1406 w 3249"/>
                <a:gd name="T65" fmla="*/ 75 h 331"/>
                <a:gd name="T66" fmla="*/ 1427 w 3249"/>
                <a:gd name="T67" fmla="*/ 326 h 331"/>
                <a:gd name="T68" fmla="*/ 1532 w 3249"/>
                <a:gd name="T69" fmla="*/ 243 h 331"/>
                <a:gd name="T70" fmla="*/ 1604 w 3249"/>
                <a:gd name="T71" fmla="*/ 150 h 331"/>
                <a:gd name="T72" fmla="*/ 1522 w 3249"/>
                <a:gd name="T73" fmla="*/ 115 h 331"/>
                <a:gd name="T74" fmla="*/ 1470 w 3249"/>
                <a:gd name="T75" fmla="*/ 249 h 331"/>
                <a:gd name="T76" fmla="*/ 1569 w 3249"/>
                <a:gd name="T77" fmla="*/ 330 h 331"/>
                <a:gd name="T78" fmla="*/ 1848 w 3249"/>
                <a:gd name="T79" fmla="*/ 116 h 331"/>
                <a:gd name="T80" fmla="*/ 1739 w 3249"/>
                <a:gd name="T81" fmla="*/ 123 h 331"/>
                <a:gd name="T82" fmla="*/ 1732 w 3249"/>
                <a:gd name="T83" fmla="*/ 204 h 331"/>
                <a:gd name="T84" fmla="*/ 1807 w 3249"/>
                <a:gd name="T85" fmla="*/ 162 h 331"/>
                <a:gd name="T86" fmla="*/ 2005 w 3249"/>
                <a:gd name="T87" fmla="*/ 280 h 331"/>
                <a:gd name="T88" fmla="*/ 1896 w 3249"/>
                <a:gd name="T89" fmla="*/ 104 h 331"/>
                <a:gd name="T90" fmla="*/ 1982 w 3249"/>
                <a:gd name="T91" fmla="*/ 330 h 331"/>
                <a:gd name="T92" fmla="*/ 2346 w 3249"/>
                <a:gd name="T93" fmla="*/ 257 h 331"/>
                <a:gd name="T94" fmla="*/ 2249 w 3249"/>
                <a:gd name="T95" fmla="*/ 272 h 331"/>
                <a:gd name="T96" fmla="*/ 2178 w 3249"/>
                <a:gd name="T97" fmla="*/ 273 h 331"/>
                <a:gd name="T98" fmla="*/ 2314 w 3249"/>
                <a:gd name="T99" fmla="*/ 330 h 331"/>
                <a:gd name="T100" fmla="*/ 2412 w 3249"/>
                <a:gd name="T101" fmla="*/ 209 h 331"/>
                <a:gd name="T102" fmla="*/ 2486 w 3249"/>
                <a:gd name="T103" fmla="*/ 24 h 331"/>
                <a:gd name="T104" fmla="*/ 2694 w 3249"/>
                <a:gd name="T105" fmla="*/ 175 h 331"/>
                <a:gd name="T106" fmla="*/ 3022 w 3249"/>
                <a:gd name="T107" fmla="*/ 269 h 331"/>
                <a:gd name="T108" fmla="*/ 2902 w 3249"/>
                <a:gd name="T109" fmla="*/ 237 h 331"/>
                <a:gd name="T110" fmla="*/ 2916 w 3249"/>
                <a:gd name="T111" fmla="*/ 97 h 331"/>
                <a:gd name="T112" fmla="*/ 3040 w 3249"/>
                <a:gd name="T113" fmla="*/ 30 h 331"/>
                <a:gd name="T114" fmla="*/ 2855 w 3249"/>
                <a:gd name="T115" fmla="*/ 80 h 331"/>
                <a:gd name="T116" fmla="*/ 2843 w 3249"/>
                <a:gd name="T117" fmla="*/ 263 h 331"/>
                <a:gd name="T118" fmla="*/ 3025 w 3249"/>
                <a:gd name="T119" fmla="*/ 322 h 331"/>
                <a:gd name="T120" fmla="*/ 3184 w 3249"/>
                <a:gd name="T121" fmla="*/ 1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49" h="331">
                  <a:moveTo>
                    <a:pt x="365" y="326"/>
                  </a:moveTo>
                  <a:lnTo>
                    <a:pt x="318" y="24"/>
                  </a:lnTo>
                  <a:lnTo>
                    <a:pt x="251" y="24"/>
                  </a:lnTo>
                  <a:lnTo>
                    <a:pt x="199" y="180"/>
                  </a:lnTo>
                  <a:lnTo>
                    <a:pt x="199" y="180"/>
                  </a:lnTo>
                  <a:lnTo>
                    <a:pt x="190" y="211"/>
                  </a:lnTo>
                  <a:lnTo>
                    <a:pt x="183" y="243"/>
                  </a:lnTo>
                  <a:lnTo>
                    <a:pt x="181" y="243"/>
                  </a:lnTo>
                  <a:lnTo>
                    <a:pt x="181" y="243"/>
                  </a:lnTo>
                  <a:lnTo>
                    <a:pt x="174" y="211"/>
                  </a:lnTo>
                  <a:lnTo>
                    <a:pt x="164" y="180"/>
                  </a:lnTo>
                  <a:lnTo>
                    <a:pt x="115" y="24"/>
                  </a:lnTo>
                  <a:lnTo>
                    <a:pt x="46" y="24"/>
                  </a:lnTo>
                  <a:lnTo>
                    <a:pt x="0" y="326"/>
                  </a:lnTo>
                  <a:lnTo>
                    <a:pt x="60" y="326"/>
                  </a:lnTo>
                  <a:lnTo>
                    <a:pt x="76" y="187"/>
                  </a:lnTo>
                  <a:lnTo>
                    <a:pt x="76" y="187"/>
                  </a:lnTo>
                  <a:lnTo>
                    <a:pt x="81" y="149"/>
                  </a:lnTo>
                  <a:lnTo>
                    <a:pt x="85" y="110"/>
                  </a:lnTo>
                  <a:lnTo>
                    <a:pt x="85" y="110"/>
                  </a:lnTo>
                  <a:lnTo>
                    <a:pt x="85" y="110"/>
                  </a:lnTo>
                  <a:lnTo>
                    <a:pt x="88" y="129"/>
                  </a:lnTo>
                  <a:lnTo>
                    <a:pt x="93" y="149"/>
                  </a:lnTo>
                  <a:lnTo>
                    <a:pt x="104" y="186"/>
                  </a:lnTo>
                  <a:lnTo>
                    <a:pt x="150" y="326"/>
                  </a:lnTo>
                  <a:lnTo>
                    <a:pt x="208" y="326"/>
                  </a:lnTo>
                  <a:lnTo>
                    <a:pt x="256" y="175"/>
                  </a:lnTo>
                  <a:lnTo>
                    <a:pt x="256" y="175"/>
                  </a:lnTo>
                  <a:lnTo>
                    <a:pt x="266" y="141"/>
                  </a:lnTo>
                  <a:lnTo>
                    <a:pt x="272" y="110"/>
                  </a:lnTo>
                  <a:lnTo>
                    <a:pt x="273" y="110"/>
                  </a:lnTo>
                  <a:lnTo>
                    <a:pt x="273" y="110"/>
                  </a:lnTo>
                  <a:lnTo>
                    <a:pt x="277" y="144"/>
                  </a:lnTo>
                  <a:lnTo>
                    <a:pt x="283" y="182"/>
                  </a:lnTo>
                  <a:lnTo>
                    <a:pt x="304" y="326"/>
                  </a:lnTo>
                  <a:lnTo>
                    <a:pt x="365" y="326"/>
                  </a:lnTo>
                  <a:lnTo>
                    <a:pt x="365" y="326"/>
                  </a:lnTo>
                  <a:close/>
                  <a:moveTo>
                    <a:pt x="582" y="326"/>
                  </a:moveTo>
                  <a:lnTo>
                    <a:pt x="582" y="326"/>
                  </a:lnTo>
                  <a:lnTo>
                    <a:pt x="580" y="269"/>
                  </a:lnTo>
                  <a:lnTo>
                    <a:pt x="580" y="176"/>
                  </a:lnTo>
                  <a:lnTo>
                    <a:pt x="580" y="176"/>
                  </a:lnTo>
                  <a:lnTo>
                    <a:pt x="579" y="159"/>
                  </a:lnTo>
                  <a:lnTo>
                    <a:pt x="577" y="144"/>
                  </a:lnTo>
                  <a:lnTo>
                    <a:pt x="574" y="138"/>
                  </a:lnTo>
                  <a:lnTo>
                    <a:pt x="571" y="131"/>
                  </a:lnTo>
                  <a:lnTo>
                    <a:pt x="567" y="126"/>
                  </a:lnTo>
                  <a:lnTo>
                    <a:pt x="562" y="120"/>
                  </a:lnTo>
                  <a:lnTo>
                    <a:pt x="556" y="115"/>
                  </a:lnTo>
                  <a:lnTo>
                    <a:pt x="549" y="111"/>
                  </a:lnTo>
                  <a:lnTo>
                    <a:pt x="542" y="108"/>
                  </a:lnTo>
                  <a:lnTo>
                    <a:pt x="533" y="105"/>
                  </a:lnTo>
                  <a:lnTo>
                    <a:pt x="524" y="103"/>
                  </a:lnTo>
                  <a:lnTo>
                    <a:pt x="514" y="100"/>
                  </a:lnTo>
                  <a:lnTo>
                    <a:pt x="502" y="99"/>
                  </a:lnTo>
                  <a:lnTo>
                    <a:pt x="489" y="99"/>
                  </a:lnTo>
                  <a:lnTo>
                    <a:pt x="489" y="99"/>
                  </a:lnTo>
                  <a:lnTo>
                    <a:pt x="468" y="100"/>
                  </a:lnTo>
                  <a:lnTo>
                    <a:pt x="448" y="103"/>
                  </a:lnTo>
                  <a:lnTo>
                    <a:pt x="427" y="108"/>
                  </a:lnTo>
                  <a:lnTo>
                    <a:pt x="410" y="114"/>
                  </a:lnTo>
                  <a:lnTo>
                    <a:pt x="415" y="161"/>
                  </a:lnTo>
                  <a:lnTo>
                    <a:pt x="415" y="161"/>
                  </a:lnTo>
                  <a:lnTo>
                    <a:pt x="430" y="153"/>
                  </a:lnTo>
                  <a:lnTo>
                    <a:pt x="447" y="149"/>
                  </a:lnTo>
                  <a:lnTo>
                    <a:pt x="465" y="145"/>
                  </a:lnTo>
                  <a:lnTo>
                    <a:pt x="480" y="144"/>
                  </a:lnTo>
                  <a:lnTo>
                    <a:pt x="480" y="144"/>
                  </a:lnTo>
                  <a:lnTo>
                    <a:pt x="491" y="144"/>
                  </a:lnTo>
                  <a:lnTo>
                    <a:pt x="501" y="146"/>
                  </a:lnTo>
                  <a:lnTo>
                    <a:pt x="508" y="149"/>
                  </a:lnTo>
                  <a:lnTo>
                    <a:pt x="514" y="152"/>
                  </a:lnTo>
                  <a:lnTo>
                    <a:pt x="519" y="157"/>
                  </a:lnTo>
                  <a:lnTo>
                    <a:pt x="521" y="163"/>
                  </a:lnTo>
                  <a:lnTo>
                    <a:pt x="523" y="170"/>
                  </a:lnTo>
                  <a:lnTo>
                    <a:pt x="524" y="179"/>
                  </a:lnTo>
                  <a:lnTo>
                    <a:pt x="524" y="191"/>
                  </a:lnTo>
                  <a:lnTo>
                    <a:pt x="524" y="191"/>
                  </a:lnTo>
                  <a:lnTo>
                    <a:pt x="496" y="192"/>
                  </a:lnTo>
                  <a:lnTo>
                    <a:pt x="484" y="193"/>
                  </a:lnTo>
                  <a:lnTo>
                    <a:pt x="472" y="196"/>
                  </a:lnTo>
                  <a:lnTo>
                    <a:pt x="461" y="199"/>
                  </a:lnTo>
                  <a:lnTo>
                    <a:pt x="450" y="203"/>
                  </a:lnTo>
                  <a:lnTo>
                    <a:pt x="441" y="207"/>
                  </a:lnTo>
                  <a:lnTo>
                    <a:pt x="431" y="211"/>
                  </a:lnTo>
                  <a:lnTo>
                    <a:pt x="424" y="217"/>
                  </a:lnTo>
                  <a:lnTo>
                    <a:pt x="416" y="223"/>
                  </a:lnTo>
                  <a:lnTo>
                    <a:pt x="410" y="229"/>
                  </a:lnTo>
                  <a:lnTo>
                    <a:pt x="406" y="237"/>
                  </a:lnTo>
                  <a:lnTo>
                    <a:pt x="401" y="245"/>
                  </a:lnTo>
                  <a:lnTo>
                    <a:pt x="398" y="254"/>
                  </a:lnTo>
                  <a:lnTo>
                    <a:pt x="396" y="262"/>
                  </a:lnTo>
                  <a:lnTo>
                    <a:pt x="396" y="272"/>
                  </a:lnTo>
                  <a:lnTo>
                    <a:pt x="396" y="272"/>
                  </a:lnTo>
                  <a:lnTo>
                    <a:pt x="397" y="285"/>
                  </a:lnTo>
                  <a:lnTo>
                    <a:pt x="400" y="296"/>
                  </a:lnTo>
                  <a:lnTo>
                    <a:pt x="406" y="307"/>
                  </a:lnTo>
                  <a:lnTo>
                    <a:pt x="413" y="315"/>
                  </a:lnTo>
                  <a:lnTo>
                    <a:pt x="421" y="321"/>
                  </a:lnTo>
                  <a:lnTo>
                    <a:pt x="432" y="326"/>
                  </a:lnTo>
                  <a:lnTo>
                    <a:pt x="444" y="330"/>
                  </a:lnTo>
                  <a:lnTo>
                    <a:pt x="459" y="331"/>
                  </a:lnTo>
                  <a:lnTo>
                    <a:pt x="459" y="331"/>
                  </a:lnTo>
                  <a:lnTo>
                    <a:pt x="471" y="330"/>
                  </a:lnTo>
                  <a:lnTo>
                    <a:pt x="483" y="327"/>
                  </a:lnTo>
                  <a:lnTo>
                    <a:pt x="494" y="324"/>
                  </a:lnTo>
                  <a:lnTo>
                    <a:pt x="503" y="319"/>
                  </a:lnTo>
                  <a:lnTo>
                    <a:pt x="512" y="313"/>
                  </a:lnTo>
                  <a:lnTo>
                    <a:pt x="519" y="305"/>
                  </a:lnTo>
                  <a:lnTo>
                    <a:pt x="525" y="297"/>
                  </a:lnTo>
                  <a:lnTo>
                    <a:pt x="530" y="289"/>
                  </a:lnTo>
                  <a:lnTo>
                    <a:pt x="530" y="289"/>
                  </a:lnTo>
                  <a:lnTo>
                    <a:pt x="530" y="289"/>
                  </a:lnTo>
                  <a:lnTo>
                    <a:pt x="529" y="307"/>
                  </a:lnTo>
                  <a:lnTo>
                    <a:pt x="529" y="326"/>
                  </a:lnTo>
                  <a:lnTo>
                    <a:pt x="582" y="326"/>
                  </a:lnTo>
                  <a:lnTo>
                    <a:pt x="582" y="326"/>
                  </a:lnTo>
                  <a:close/>
                  <a:moveTo>
                    <a:pt x="524" y="233"/>
                  </a:moveTo>
                  <a:lnTo>
                    <a:pt x="524" y="233"/>
                  </a:lnTo>
                  <a:lnTo>
                    <a:pt x="523" y="243"/>
                  </a:lnTo>
                  <a:lnTo>
                    <a:pt x="520" y="252"/>
                  </a:lnTo>
                  <a:lnTo>
                    <a:pt x="517" y="262"/>
                  </a:lnTo>
                  <a:lnTo>
                    <a:pt x="511" y="270"/>
                  </a:lnTo>
                  <a:lnTo>
                    <a:pt x="503" y="277"/>
                  </a:lnTo>
                  <a:lnTo>
                    <a:pt x="496" y="283"/>
                  </a:lnTo>
                  <a:lnTo>
                    <a:pt x="486" y="285"/>
                  </a:lnTo>
                  <a:lnTo>
                    <a:pt x="477" y="286"/>
                  </a:lnTo>
                  <a:lnTo>
                    <a:pt x="477" y="286"/>
                  </a:lnTo>
                  <a:lnTo>
                    <a:pt x="471" y="286"/>
                  </a:lnTo>
                  <a:lnTo>
                    <a:pt x="466" y="285"/>
                  </a:lnTo>
                  <a:lnTo>
                    <a:pt x="461" y="283"/>
                  </a:lnTo>
                  <a:lnTo>
                    <a:pt x="457" y="280"/>
                  </a:lnTo>
                  <a:lnTo>
                    <a:pt x="454" y="277"/>
                  </a:lnTo>
                  <a:lnTo>
                    <a:pt x="451" y="273"/>
                  </a:lnTo>
                  <a:lnTo>
                    <a:pt x="450" y="268"/>
                  </a:lnTo>
                  <a:lnTo>
                    <a:pt x="450" y="263"/>
                  </a:lnTo>
                  <a:lnTo>
                    <a:pt x="450" y="263"/>
                  </a:lnTo>
                  <a:lnTo>
                    <a:pt x="450" y="256"/>
                  </a:lnTo>
                  <a:lnTo>
                    <a:pt x="453" y="250"/>
                  </a:lnTo>
                  <a:lnTo>
                    <a:pt x="457" y="244"/>
                  </a:lnTo>
                  <a:lnTo>
                    <a:pt x="465" y="239"/>
                  </a:lnTo>
                  <a:lnTo>
                    <a:pt x="474" y="234"/>
                  </a:lnTo>
                  <a:lnTo>
                    <a:pt x="486" y="231"/>
                  </a:lnTo>
                  <a:lnTo>
                    <a:pt x="503" y="228"/>
                  </a:lnTo>
                  <a:lnTo>
                    <a:pt x="524" y="228"/>
                  </a:lnTo>
                  <a:lnTo>
                    <a:pt x="524" y="233"/>
                  </a:lnTo>
                  <a:lnTo>
                    <a:pt x="524" y="233"/>
                  </a:lnTo>
                  <a:close/>
                  <a:moveTo>
                    <a:pt x="807" y="326"/>
                  </a:moveTo>
                  <a:lnTo>
                    <a:pt x="807" y="326"/>
                  </a:lnTo>
                  <a:lnTo>
                    <a:pt x="806" y="269"/>
                  </a:lnTo>
                  <a:lnTo>
                    <a:pt x="806" y="176"/>
                  </a:lnTo>
                  <a:lnTo>
                    <a:pt x="806" y="176"/>
                  </a:lnTo>
                  <a:lnTo>
                    <a:pt x="805" y="159"/>
                  </a:lnTo>
                  <a:lnTo>
                    <a:pt x="801" y="144"/>
                  </a:lnTo>
                  <a:lnTo>
                    <a:pt x="799" y="138"/>
                  </a:lnTo>
                  <a:lnTo>
                    <a:pt x="795" y="131"/>
                  </a:lnTo>
                  <a:lnTo>
                    <a:pt x="791" y="126"/>
                  </a:lnTo>
                  <a:lnTo>
                    <a:pt x="787" y="120"/>
                  </a:lnTo>
                  <a:lnTo>
                    <a:pt x="781" y="115"/>
                  </a:lnTo>
                  <a:lnTo>
                    <a:pt x="775" y="111"/>
                  </a:lnTo>
                  <a:lnTo>
                    <a:pt x="767" y="108"/>
                  </a:lnTo>
                  <a:lnTo>
                    <a:pt x="759" y="105"/>
                  </a:lnTo>
                  <a:lnTo>
                    <a:pt x="749" y="103"/>
                  </a:lnTo>
                  <a:lnTo>
                    <a:pt x="738" y="100"/>
                  </a:lnTo>
                  <a:lnTo>
                    <a:pt x="726" y="99"/>
                  </a:lnTo>
                  <a:lnTo>
                    <a:pt x="714" y="99"/>
                  </a:lnTo>
                  <a:lnTo>
                    <a:pt x="714" y="99"/>
                  </a:lnTo>
                  <a:lnTo>
                    <a:pt x="693" y="100"/>
                  </a:lnTo>
                  <a:lnTo>
                    <a:pt x="672" y="103"/>
                  </a:lnTo>
                  <a:lnTo>
                    <a:pt x="653" y="108"/>
                  </a:lnTo>
                  <a:lnTo>
                    <a:pt x="635" y="114"/>
                  </a:lnTo>
                  <a:lnTo>
                    <a:pt x="640" y="161"/>
                  </a:lnTo>
                  <a:lnTo>
                    <a:pt x="640" y="161"/>
                  </a:lnTo>
                  <a:lnTo>
                    <a:pt x="655" y="153"/>
                  </a:lnTo>
                  <a:lnTo>
                    <a:pt x="672" y="149"/>
                  </a:lnTo>
                  <a:lnTo>
                    <a:pt x="689" y="145"/>
                  </a:lnTo>
                  <a:lnTo>
                    <a:pt x="705" y="144"/>
                  </a:lnTo>
                  <a:lnTo>
                    <a:pt x="705" y="144"/>
                  </a:lnTo>
                  <a:lnTo>
                    <a:pt x="717" y="144"/>
                  </a:lnTo>
                  <a:lnTo>
                    <a:pt x="725" y="146"/>
                  </a:lnTo>
                  <a:lnTo>
                    <a:pt x="732" y="149"/>
                  </a:lnTo>
                  <a:lnTo>
                    <a:pt x="738" y="152"/>
                  </a:lnTo>
                  <a:lnTo>
                    <a:pt x="743" y="157"/>
                  </a:lnTo>
                  <a:lnTo>
                    <a:pt x="746" y="163"/>
                  </a:lnTo>
                  <a:lnTo>
                    <a:pt x="748" y="170"/>
                  </a:lnTo>
                  <a:lnTo>
                    <a:pt x="748" y="179"/>
                  </a:lnTo>
                  <a:lnTo>
                    <a:pt x="748" y="191"/>
                  </a:lnTo>
                  <a:lnTo>
                    <a:pt x="748" y="191"/>
                  </a:lnTo>
                  <a:lnTo>
                    <a:pt x="722" y="192"/>
                  </a:lnTo>
                  <a:lnTo>
                    <a:pt x="708" y="193"/>
                  </a:lnTo>
                  <a:lnTo>
                    <a:pt x="696" y="196"/>
                  </a:lnTo>
                  <a:lnTo>
                    <a:pt x="685" y="199"/>
                  </a:lnTo>
                  <a:lnTo>
                    <a:pt x="674" y="203"/>
                  </a:lnTo>
                  <a:lnTo>
                    <a:pt x="665" y="207"/>
                  </a:lnTo>
                  <a:lnTo>
                    <a:pt x="656" y="211"/>
                  </a:lnTo>
                  <a:lnTo>
                    <a:pt x="648" y="217"/>
                  </a:lnTo>
                  <a:lnTo>
                    <a:pt x="641" y="223"/>
                  </a:lnTo>
                  <a:lnTo>
                    <a:pt x="635" y="229"/>
                  </a:lnTo>
                  <a:lnTo>
                    <a:pt x="630" y="237"/>
                  </a:lnTo>
                  <a:lnTo>
                    <a:pt x="626" y="245"/>
                  </a:lnTo>
                  <a:lnTo>
                    <a:pt x="623" y="254"/>
                  </a:lnTo>
                  <a:lnTo>
                    <a:pt x="621" y="262"/>
                  </a:lnTo>
                  <a:lnTo>
                    <a:pt x="620" y="272"/>
                  </a:lnTo>
                  <a:lnTo>
                    <a:pt x="620" y="272"/>
                  </a:lnTo>
                  <a:lnTo>
                    <a:pt x="621" y="285"/>
                  </a:lnTo>
                  <a:lnTo>
                    <a:pt x="625" y="296"/>
                  </a:lnTo>
                  <a:lnTo>
                    <a:pt x="630" y="307"/>
                  </a:lnTo>
                  <a:lnTo>
                    <a:pt x="637" y="315"/>
                  </a:lnTo>
                  <a:lnTo>
                    <a:pt x="646" y="321"/>
                  </a:lnTo>
                  <a:lnTo>
                    <a:pt x="656" y="326"/>
                  </a:lnTo>
                  <a:lnTo>
                    <a:pt x="670" y="330"/>
                  </a:lnTo>
                  <a:lnTo>
                    <a:pt x="684" y="331"/>
                  </a:lnTo>
                  <a:lnTo>
                    <a:pt x="684" y="331"/>
                  </a:lnTo>
                  <a:lnTo>
                    <a:pt x="696" y="330"/>
                  </a:lnTo>
                  <a:lnTo>
                    <a:pt x="707" y="327"/>
                  </a:lnTo>
                  <a:lnTo>
                    <a:pt x="718" y="324"/>
                  </a:lnTo>
                  <a:lnTo>
                    <a:pt x="728" y="319"/>
                  </a:lnTo>
                  <a:lnTo>
                    <a:pt x="736" y="313"/>
                  </a:lnTo>
                  <a:lnTo>
                    <a:pt x="743" y="305"/>
                  </a:lnTo>
                  <a:lnTo>
                    <a:pt x="749" y="297"/>
                  </a:lnTo>
                  <a:lnTo>
                    <a:pt x="754" y="289"/>
                  </a:lnTo>
                  <a:lnTo>
                    <a:pt x="755" y="289"/>
                  </a:lnTo>
                  <a:lnTo>
                    <a:pt x="755" y="289"/>
                  </a:lnTo>
                  <a:lnTo>
                    <a:pt x="753" y="307"/>
                  </a:lnTo>
                  <a:lnTo>
                    <a:pt x="753" y="326"/>
                  </a:lnTo>
                  <a:lnTo>
                    <a:pt x="807" y="326"/>
                  </a:lnTo>
                  <a:lnTo>
                    <a:pt x="807" y="326"/>
                  </a:lnTo>
                  <a:close/>
                  <a:moveTo>
                    <a:pt x="748" y="233"/>
                  </a:moveTo>
                  <a:lnTo>
                    <a:pt x="748" y="233"/>
                  </a:lnTo>
                  <a:lnTo>
                    <a:pt x="748" y="243"/>
                  </a:lnTo>
                  <a:lnTo>
                    <a:pt x="744" y="252"/>
                  </a:lnTo>
                  <a:lnTo>
                    <a:pt x="741" y="262"/>
                  </a:lnTo>
                  <a:lnTo>
                    <a:pt x="735" y="270"/>
                  </a:lnTo>
                  <a:lnTo>
                    <a:pt x="729" y="277"/>
                  </a:lnTo>
                  <a:lnTo>
                    <a:pt x="720" y="283"/>
                  </a:lnTo>
                  <a:lnTo>
                    <a:pt x="711" y="285"/>
                  </a:lnTo>
                  <a:lnTo>
                    <a:pt x="701" y="286"/>
                  </a:lnTo>
                  <a:lnTo>
                    <a:pt x="701" y="286"/>
                  </a:lnTo>
                  <a:lnTo>
                    <a:pt x="695" y="286"/>
                  </a:lnTo>
                  <a:lnTo>
                    <a:pt x="690" y="285"/>
                  </a:lnTo>
                  <a:lnTo>
                    <a:pt x="685" y="283"/>
                  </a:lnTo>
                  <a:lnTo>
                    <a:pt x="682" y="280"/>
                  </a:lnTo>
                  <a:lnTo>
                    <a:pt x="679" y="277"/>
                  </a:lnTo>
                  <a:lnTo>
                    <a:pt x="677" y="273"/>
                  </a:lnTo>
                  <a:lnTo>
                    <a:pt x="676" y="268"/>
                  </a:lnTo>
                  <a:lnTo>
                    <a:pt x="674" y="263"/>
                  </a:lnTo>
                  <a:lnTo>
                    <a:pt x="674" y="263"/>
                  </a:lnTo>
                  <a:lnTo>
                    <a:pt x="676" y="256"/>
                  </a:lnTo>
                  <a:lnTo>
                    <a:pt x="678" y="250"/>
                  </a:lnTo>
                  <a:lnTo>
                    <a:pt x="682" y="244"/>
                  </a:lnTo>
                  <a:lnTo>
                    <a:pt x="689" y="239"/>
                  </a:lnTo>
                  <a:lnTo>
                    <a:pt x="699" y="234"/>
                  </a:lnTo>
                  <a:lnTo>
                    <a:pt x="712" y="231"/>
                  </a:lnTo>
                  <a:lnTo>
                    <a:pt x="728" y="228"/>
                  </a:lnTo>
                  <a:lnTo>
                    <a:pt x="748" y="228"/>
                  </a:lnTo>
                  <a:lnTo>
                    <a:pt x="748" y="233"/>
                  </a:lnTo>
                  <a:lnTo>
                    <a:pt x="748" y="233"/>
                  </a:lnTo>
                  <a:close/>
                  <a:moveTo>
                    <a:pt x="996" y="257"/>
                  </a:moveTo>
                  <a:lnTo>
                    <a:pt x="996" y="257"/>
                  </a:lnTo>
                  <a:lnTo>
                    <a:pt x="995" y="245"/>
                  </a:lnTo>
                  <a:lnTo>
                    <a:pt x="993" y="234"/>
                  </a:lnTo>
                  <a:lnTo>
                    <a:pt x="988" y="225"/>
                  </a:lnTo>
                  <a:lnTo>
                    <a:pt x="982" y="217"/>
                  </a:lnTo>
                  <a:lnTo>
                    <a:pt x="975" y="211"/>
                  </a:lnTo>
                  <a:lnTo>
                    <a:pt x="968" y="207"/>
                  </a:lnTo>
                  <a:lnTo>
                    <a:pt x="959" y="202"/>
                  </a:lnTo>
                  <a:lnTo>
                    <a:pt x="951" y="198"/>
                  </a:lnTo>
                  <a:lnTo>
                    <a:pt x="934" y="191"/>
                  </a:lnTo>
                  <a:lnTo>
                    <a:pt x="919" y="185"/>
                  </a:lnTo>
                  <a:lnTo>
                    <a:pt x="913" y="181"/>
                  </a:lnTo>
                  <a:lnTo>
                    <a:pt x="910" y="176"/>
                  </a:lnTo>
                  <a:lnTo>
                    <a:pt x="906" y="172"/>
                  </a:lnTo>
                  <a:lnTo>
                    <a:pt x="905" y="166"/>
                  </a:lnTo>
                  <a:lnTo>
                    <a:pt x="905" y="166"/>
                  </a:lnTo>
                  <a:lnTo>
                    <a:pt x="906" y="161"/>
                  </a:lnTo>
                  <a:lnTo>
                    <a:pt x="907" y="156"/>
                  </a:lnTo>
                  <a:lnTo>
                    <a:pt x="910" y="152"/>
                  </a:lnTo>
                  <a:lnTo>
                    <a:pt x="913" y="149"/>
                  </a:lnTo>
                  <a:lnTo>
                    <a:pt x="918" y="146"/>
                  </a:lnTo>
                  <a:lnTo>
                    <a:pt x="924" y="144"/>
                  </a:lnTo>
                  <a:lnTo>
                    <a:pt x="930" y="143"/>
                  </a:lnTo>
                  <a:lnTo>
                    <a:pt x="939" y="143"/>
                  </a:lnTo>
                  <a:lnTo>
                    <a:pt x="939" y="143"/>
                  </a:lnTo>
                  <a:lnTo>
                    <a:pt x="948" y="143"/>
                  </a:lnTo>
                  <a:lnTo>
                    <a:pt x="959" y="144"/>
                  </a:lnTo>
                  <a:lnTo>
                    <a:pt x="980" y="149"/>
                  </a:lnTo>
                  <a:lnTo>
                    <a:pt x="981" y="104"/>
                  </a:lnTo>
                  <a:lnTo>
                    <a:pt x="981" y="104"/>
                  </a:lnTo>
                  <a:lnTo>
                    <a:pt x="960" y="100"/>
                  </a:lnTo>
                  <a:lnTo>
                    <a:pt x="941" y="99"/>
                  </a:lnTo>
                  <a:lnTo>
                    <a:pt x="941" y="99"/>
                  </a:lnTo>
                  <a:lnTo>
                    <a:pt x="929" y="99"/>
                  </a:lnTo>
                  <a:lnTo>
                    <a:pt x="918" y="100"/>
                  </a:lnTo>
                  <a:lnTo>
                    <a:pt x="908" y="103"/>
                  </a:lnTo>
                  <a:lnTo>
                    <a:pt x="900" y="105"/>
                  </a:lnTo>
                  <a:lnTo>
                    <a:pt x="892" y="108"/>
                  </a:lnTo>
                  <a:lnTo>
                    <a:pt x="883" y="111"/>
                  </a:lnTo>
                  <a:lnTo>
                    <a:pt x="876" y="116"/>
                  </a:lnTo>
                  <a:lnTo>
                    <a:pt x="870" y="121"/>
                  </a:lnTo>
                  <a:lnTo>
                    <a:pt x="865" y="126"/>
                  </a:lnTo>
                  <a:lnTo>
                    <a:pt x="860" y="131"/>
                  </a:lnTo>
                  <a:lnTo>
                    <a:pt x="855" y="137"/>
                  </a:lnTo>
                  <a:lnTo>
                    <a:pt x="852" y="143"/>
                  </a:lnTo>
                  <a:lnTo>
                    <a:pt x="849" y="150"/>
                  </a:lnTo>
                  <a:lnTo>
                    <a:pt x="848" y="156"/>
                  </a:lnTo>
                  <a:lnTo>
                    <a:pt x="847" y="163"/>
                  </a:lnTo>
                  <a:lnTo>
                    <a:pt x="847" y="170"/>
                  </a:lnTo>
                  <a:lnTo>
                    <a:pt x="847" y="170"/>
                  </a:lnTo>
                  <a:lnTo>
                    <a:pt x="847" y="184"/>
                  </a:lnTo>
                  <a:lnTo>
                    <a:pt x="851" y="194"/>
                  </a:lnTo>
                  <a:lnTo>
                    <a:pt x="854" y="203"/>
                  </a:lnTo>
                  <a:lnTo>
                    <a:pt x="860" y="211"/>
                  </a:lnTo>
                  <a:lnTo>
                    <a:pt x="867" y="217"/>
                  </a:lnTo>
                  <a:lnTo>
                    <a:pt x="875" y="222"/>
                  </a:lnTo>
                  <a:lnTo>
                    <a:pt x="883" y="227"/>
                  </a:lnTo>
                  <a:lnTo>
                    <a:pt x="892" y="229"/>
                  </a:lnTo>
                  <a:lnTo>
                    <a:pt x="907" y="235"/>
                  </a:lnTo>
                  <a:lnTo>
                    <a:pt x="922" y="243"/>
                  </a:lnTo>
                  <a:lnTo>
                    <a:pt x="928" y="246"/>
                  </a:lnTo>
                  <a:lnTo>
                    <a:pt x="933" y="250"/>
                  </a:lnTo>
                  <a:lnTo>
                    <a:pt x="935" y="256"/>
                  </a:lnTo>
                  <a:lnTo>
                    <a:pt x="936" y="263"/>
                  </a:lnTo>
                  <a:lnTo>
                    <a:pt x="936" y="263"/>
                  </a:lnTo>
                  <a:lnTo>
                    <a:pt x="935" y="268"/>
                  </a:lnTo>
                  <a:lnTo>
                    <a:pt x="934" y="273"/>
                  </a:lnTo>
                  <a:lnTo>
                    <a:pt x="930" y="277"/>
                  </a:lnTo>
                  <a:lnTo>
                    <a:pt x="927" y="280"/>
                  </a:lnTo>
                  <a:lnTo>
                    <a:pt x="920" y="283"/>
                  </a:lnTo>
                  <a:lnTo>
                    <a:pt x="914" y="285"/>
                  </a:lnTo>
                  <a:lnTo>
                    <a:pt x="907" y="286"/>
                  </a:lnTo>
                  <a:lnTo>
                    <a:pt x="900" y="286"/>
                  </a:lnTo>
                  <a:lnTo>
                    <a:pt x="900" y="286"/>
                  </a:lnTo>
                  <a:lnTo>
                    <a:pt x="887" y="286"/>
                  </a:lnTo>
                  <a:lnTo>
                    <a:pt x="875" y="284"/>
                  </a:lnTo>
                  <a:lnTo>
                    <a:pt x="852" y="280"/>
                  </a:lnTo>
                  <a:lnTo>
                    <a:pt x="851" y="326"/>
                  </a:lnTo>
                  <a:lnTo>
                    <a:pt x="851" y="326"/>
                  </a:lnTo>
                  <a:lnTo>
                    <a:pt x="873" y="330"/>
                  </a:lnTo>
                  <a:lnTo>
                    <a:pt x="898" y="331"/>
                  </a:lnTo>
                  <a:lnTo>
                    <a:pt x="898" y="331"/>
                  </a:lnTo>
                  <a:lnTo>
                    <a:pt x="919" y="330"/>
                  </a:lnTo>
                  <a:lnTo>
                    <a:pt x="929" y="327"/>
                  </a:lnTo>
                  <a:lnTo>
                    <a:pt x="939" y="325"/>
                  </a:lnTo>
                  <a:lnTo>
                    <a:pt x="947" y="322"/>
                  </a:lnTo>
                  <a:lnTo>
                    <a:pt x="955" y="319"/>
                  </a:lnTo>
                  <a:lnTo>
                    <a:pt x="963" y="315"/>
                  </a:lnTo>
                  <a:lnTo>
                    <a:pt x="970" y="310"/>
                  </a:lnTo>
                  <a:lnTo>
                    <a:pt x="976" y="305"/>
                  </a:lnTo>
                  <a:lnTo>
                    <a:pt x="981" y="299"/>
                  </a:lnTo>
                  <a:lnTo>
                    <a:pt x="986" y="293"/>
                  </a:lnTo>
                  <a:lnTo>
                    <a:pt x="989" y="287"/>
                  </a:lnTo>
                  <a:lnTo>
                    <a:pt x="993" y="280"/>
                  </a:lnTo>
                  <a:lnTo>
                    <a:pt x="994" y="273"/>
                  </a:lnTo>
                  <a:lnTo>
                    <a:pt x="995" y="266"/>
                  </a:lnTo>
                  <a:lnTo>
                    <a:pt x="996" y="257"/>
                  </a:lnTo>
                  <a:lnTo>
                    <a:pt x="996" y="257"/>
                  </a:lnTo>
                  <a:close/>
                  <a:moveTo>
                    <a:pt x="1165" y="325"/>
                  </a:moveTo>
                  <a:lnTo>
                    <a:pt x="1165" y="279"/>
                  </a:lnTo>
                  <a:lnTo>
                    <a:pt x="1165" y="279"/>
                  </a:lnTo>
                  <a:lnTo>
                    <a:pt x="1152" y="281"/>
                  </a:lnTo>
                  <a:lnTo>
                    <a:pt x="1138" y="283"/>
                  </a:lnTo>
                  <a:lnTo>
                    <a:pt x="1138" y="283"/>
                  </a:lnTo>
                  <a:lnTo>
                    <a:pt x="1132" y="281"/>
                  </a:lnTo>
                  <a:lnTo>
                    <a:pt x="1125" y="280"/>
                  </a:lnTo>
                  <a:lnTo>
                    <a:pt x="1121" y="278"/>
                  </a:lnTo>
                  <a:lnTo>
                    <a:pt x="1117" y="274"/>
                  </a:lnTo>
                  <a:lnTo>
                    <a:pt x="1115" y="269"/>
                  </a:lnTo>
                  <a:lnTo>
                    <a:pt x="1113" y="263"/>
                  </a:lnTo>
                  <a:lnTo>
                    <a:pt x="1112" y="256"/>
                  </a:lnTo>
                  <a:lnTo>
                    <a:pt x="1112" y="245"/>
                  </a:lnTo>
                  <a:lnTo>
                    <a:pt x="1112" y="149"/>
                  </a:lnTo>
                  <a:lnTo>
                    <a:pt x="1165" y="149"/>
                  </a:lnTo>
                  <a:lnTo>
                    <a:pt x="1165" y="104"/>
                  </a:lnTo>
                  <a:lnTo>
                    <a:pt x="1112" y="104"/>
                  </a:lnTo>
                  <a:lnTo>
                    <a:pt x="1112" y="21"/>
                  </a:lnTo>
                  <a:lnTo>
                    <a:pt x="1054" y="36"/>
                  </a:lnTo>
                  <a:lnTo>
                    <a:pt x="1054" y="104"/>
                  </a:lnTo>
                  <a:lnTo>
                    <a:pt x="1017" y="104"/>
                  </a:lnTo>
                  <a:lnTo>
                    <a:pt x="1017" y="149"/>
                  </a:lnTo>
                  <a:lnTo>
                    <a:pt x="1056" y="149"/>
                  </a:lnTo>
                  <a:lnTo>
                    <a:pt x="1056" y="261"/>
                  </a:lnTo>
                  <a:lnTo>
                    <a:pt x="1056" y="261"/>
                  </a:lnTo>
                  <a:lnTo>
                    <a:pt x="1056" y="279"/>
                  </a:lnTo>
                  <a:lnTo>
                    <a:pt x="1058" y="293"/>
                  </a:lnTo>
                  <a:lnTo>
                    <a:pt x="1063" y="305"/>
                  </a:lnTo>
                  <a:lnTo>
                    <a:pt x="1065" y="310"/>
                  </a:lnTo>
                  <a:lnTo>
                    <a:pt x="1069" y="315"/>
                  </a:lnTo>
                  <a:lnTo>
                    <a:pt x="1072" y="319"/>
                  </a:lnTo>
                  <a:lnTo>
                    <a:pt x="1077" y="322"/>
                  </a:lnTo>
                  <a:lnTo>
                    <a:pt x="1082" y="325"/>
                  </a:lnTo>
                  <a:lnTo>
                    <a:pt x="1088" y="327"/>
                  </a:lnTo>
                  <a:lnTo>
                    <a:pt x="1103" y="330"/>
                  </a:lnTo>
                  <a:lnTo>
                    <a:pt x="1119" y="331"/>
                  </a:lnTo>
                  <a:lnTo>
                    <a:pt x="1119" y="331"/>
                  </a:lnTo>
                  <a:lnTo>
                    <a:pt x="1132" y="330"/>
                  </a:lnTo>
                  <a:lnTo>
                    <a:pt x="1142" y="328"/>
                  </a:lnTo>
                  <a:lnTo>
                    <a:pt x="1165" y="325"/>
                  </a:lnTo>
                  <a:lnTo>
                    <a:pt x="1165" y="325"/>
                  </a:lnTo>
                  <a:close/>
                  <a:moveTo>
                    <a:pt x="1333" y="99"/>
                  </a:moveTo>
                  <a:lnTo>
                    <a:pt x="1333" y="99"/>
                  </a:lnTo>
                  <a:lnTo>
                    <a:pt x="1320" y="99"/>
                  </a:lnTo>
                  <a:lnTo>
                    <a:pt x="1308" y="102"/>
                  </a:lnTo>
                  <a:lnTo>
                    <a:pt x="1297" y="106"/>
                  </a:lnTo>
                  <a:lnTo>
                    <a:pt x="1288" y="112"/>
                  </a:lnTo>
                  <a:lnTo>
                    <a:pt x="1280" y="120"/>
                  </a:lnTo>
                  <a:lnTo>
                    <a:pt x="1273" y="129"/>
                  </a:lnTo>
                  <a:lnTo>
                    <a:pt x="1268" y="139"/>
                  </a:lnTo>
                  <a:lnTo>
                    <a:pt x="1263" y="149"/>
                  </a:lnTo>
                  <a:lnTo>
                    <a:pt x="1262" y="149"/>
                  </a:lnTo>
                  <a:lnTo>
                    <a:pt x="1262" y="149"/>
                  </a:lnTo>
                  <a:lnTo>
                    <a:pt x="1265" y="124"/>
                  </a:lnTo>
                  <a:lnTo>
                    <a:pt x="1265" y="104"/>
                  </a:lnTo>
                  <a:lnTo>
                    <a:pt x="1212" y="104"/>
                  </a:lnTo>
                  <a:lnTo>
                    <a:pt x="1212" y="326"/>
                  </a:lnTo>
                  <a:lnTo>
                    <a:pt x="1269" y="326"/>
                  </a:lnTo>
                  <a:lnTo>
                    <a:pt x="1269" y="235"/>
                  </a:lnTo>
                  <a:lnTo>
                    <a:pt x="1269" y="235"/>
                  </a:lnTo>
                  <a:lnTo>
                    <a:pt x="1270" y="214"/>
                  </a:lnTo>
                  <a:lnTo>
                    <a:pt x="1273" y="196"/>
                  </a:lnTo>
                  <a:lnTo>
                    <a:pt x="1277" y="181"/>
                  </a:lnTo>
                  <a:lnTo>
                    <a:pt x="1281" y="175"/>
                  </a:lnTo>
                  <a:lnTo>
                    <a:pt x="1285" y="169"/>
                  </a:lnTo>
                  <a:lnTo>
                    <a:pt x="1288" y="164"/>
                  </a:lnTo>
                  <a:lnTo>
                    <a:pt x="1293" y="161"/>
                  </a:lnTo>
                  <a:lnTo>
                    <a:pt x="1298" y="158"/>
                  </a:lnTo>
                  <a:lnTo>
                    <a:pt x="1304" y="156"/>
                  </a:lnTo>
                  <a:lnTo>
                    <a:pt x="1310" y="155"/>
                  </a:lnTo>
                  <a:lnTo>
                    <a:pt x="1316" y="155"/>
                  </a:lnTo>
                  <a:lnTo>
                    <a:pt x="1323" y="155"/>
                  </a:lnTo>
                  <a:lnTo>
                    <a:pt x="1330" y="156"/>
                  </a:lnTo>
                  <a:lnTo>
                    <a:pt x="1333" y="99"/>
                  </a:lnTo>
                  <a:lnTo>
                    <a:pt x="1333" y="99"/>
                  </a:lnTo>
                  <a:close/>
                  <a:moveTo>
                    <a:pt x="1434" y="41"/>
                  </a:moveTo>
                  <a:lnTo>
                    <a:pt x="1434" y="41"/>
                  </a:lnTo>
                  <a:lnTo>
                    <a:pt x="1434" y="34"/>
                  </a:lnTo>
                  <a:lnTo>
                    <a:pt x="1432" y="28"/>
                  </a:lnTo>
                  <a:lnTo>
                    <a:pt x="1428" y="22"/>
                  </a:lnTo>
                  <a:lnTo>
                    <a:pt x="1425" y="17"/>
                  </a:lnTo>
                  <a:lnTo>
                    <a:pt x="1419" y="12"/>
                  </a:lnTo>
                  <a:lnTo>
                    <a:pt x="1412" y="9"/>
                  </a:lnTo>
                  <a:lnTo>
                    <a:pt x="1406" y="7"/>
                  </a:lnTo>
                  <a:lnTo>
                    <a:pt x="1399" y="6"/>
                  </a:lnTo>
                  <a:lnTo>
                    <a:pt x="1399" y="6"/>
                  </a:lnTo>
                  <a:lnTo>
                    <a:pt x="1392" y="7"/>
                  </a:lnTo>
                  <a:lnTo>
                    <a:pt x="1385" y="10"/>
                  </a:lnTo>
                  <a:lnTo>
                    <a:pt x="1379" y="12"/>
                  </a:lnTo>
                  <a:lnTo>
                    <a:pt x="1374" y="17"/>
                  </a:lnTo>
                  <a:lnTo>
                    <a:pt x="1369" y="22"/>
                  </a:lnTo>
                  <a:lnTo>
                    <a:pt x="1367" y="28"/>
                  </a:lnTo>
                  <a:lnTo>
                    <a:pt x="1364" y="34"/>
                  </a:lnTo>
                  <a:lnTo>
                    <a:pt x="1363" y="41"/>
                  </a:lnTo>
                  <a:lnTo>
                    <a:pt x="1363" y="41"/>
                  </a:lnTo>
                  <a:lnTo>
                    <a:pt x="1364" y="48"/>
                  </a:lnTo>
                  <a:lnTo>
                    <a:pt x="1367" y="54"/>
                  </a:lnTo>
                  <a:lnTo>
                    <a:pt x="1369" y="61"/>
                  </a:lnTo>
                  <a:lnTo>
                    <a:pt x="1374" y="65"/>
                  </a:lnTo>
                  <a:lnTo>
                    <a:pt x="1379" y="70"/>
                  </a:lnTo>
                  <a:lnTo>
                    <a:pt x="1385" y="73"/>
                  </a:lnTo>
                  <a:lnTo>
                    <a:pt x="1392" y="75"/>
                  </a:lnTo>
                  <a:lnTo>
                    <a:pt x="1399" y="76"/>
                  </a:lnTo>
                  <a:lnTo>
                    <a:pt x="1399" y="76"/>
                  </a:lnTo>
                  <a:lnTo>
                    <a:pt x="1406" y="75"/>
                  </a:lnTo>
                  <a:lnTo>
                    <a:pt x="1412" y="73"/>
                  </a:lnTo>
                  <a:lnTo>
                    <a:pt x="1419" y="70"/>
                  </a:lnTo>
                  <a:lnTo>
                    <a:pt x="1425" y="65"/>
                  </a:lnTo>
                  <a:lnTo>
                    <a:pt x="1428" y="61"/>
                  </a:lnTo>
                  <a:lnTo>
                    <a:pt x="1432" y="54"/>
                  </a:lnTo>
                  <a:lnTo>
                    <a:pt x="1434" y="48"/>
                  </a:lnTo>
                  <a:lnTo>
                    <a:pt x="1434" y="41"/>
                  </a:lnTo>
                  <a:lnTo>
                    <a:pt x="1434" y="41"/>
                  </a:lnTo>
                  <a:close/>
                  <a:moveTo>
                    <a:pt x="1427" y="326"/>
                  </a:moveTo>
                  <a:lnTo>
                    <a:pt x="1427" y="104"/>
                  </a:lnTo>
                  <a:lnTo>
                    <a:pt x="1370" y="104"/>
                  </a:lnTo>
                  <a:lnTo>
                    <a:pt x="1370" y="326"/>
                  </a:lnTo>
                  <a:lnTo>
                    <a:pt x="1427" y="326"/>
                  </a:lnTo>
                  <a:lnTo>
                    <a:pt x="1427" y="326"/>
                  </a:lnTo>
                  <a:close/>
                  <a:moveTo>
                    <a:pt x="1630" y="320"/>
                  </a:moveTo>
                  <a:lnTo>
                    <a:pt x="1625" y="272"/>
                  </a:lnTo>
                  <a:lnTo>
                    <a:pt x="1625" y="272"/>
                  </a:lnTo>
                  <a:lnTo>
                    <a:pt x="1615" y="275"/>
                  </a:lnTo>
                  <a:lnTo>
                    <a:pt x="1604" y="278"/>
                  </a:lnTo>
                  <a:lnTo>
                    <a:pt x="1592" y="280"/>
                  </a:lnTo>
                  <a:lnTo>
                    <a:pt x="1581" y="280"/>
                  </a:lnTo>
                  <a:lnTo>
                    <a:pt x="1581" y="280"/>
                  </a:lnTo>
                  <a:lnTo>
                    <a:pt x="1568" y="279"/>
                  </a:lnTo>
                  <a:lnTo>
                    <a:pt x="1557" y="275"/>
                  </a:lnTo>
                  <a:lnTo>
                    <a:pt x="1548" y="270"/>
                  </a:lnTo>
                  <a:lnTo>
                    <a:pt x="1540" y="263"/>
                  </a:lnTo>
                  <a:lnTo>
                    <a:pt x="1535" y="254"/>
                  </a:lnTo>
                  <a:lnTo>
                    <a:pt x="1532" y="243"/>
                  </a:lnTo>
                  <a:lnTo>
                    <a:pt x="1529" y="231"/>
                  </a:lnTo>
                  <a:lnTo>
                    <a:pt x="1528" y="216"/>
                  </a:lnTo>
                  <a:lnTo>
                    <a:pt x="1528" y="216"/>
                  </a:lnTo>
                  <a:lnTo>
                    <a:pt x="1529" y="202"/>
                  </a:lnTo>
                  <a:lnTo>
                    <a:pt x="1532" y="188"/>
                  </a:lnTo>
                  <a:lnTo>
                    <a:pt x="1537" y="176"/>
                  </a:lnTo>
                  <a:lnTo>
                    <a:pt x="1543" y="167"/>
                  </a:lnTo>
                  <a:lnTo>
                    <a:pt x="1550" y="158"/>
                  </a:lnTo>
                  <a:lnTo>
                    <a:pt x="1560" y="152"/>
                  </a:lnTo>
                  <a:lnTo>
                    <a:pt x="1570" y="150"/>
                  </a:lnTo>
                  <a:lnTo>
                    <a:pt x="1583" y="147"/>
                  </a:lnTo>
                  <a:lnTo>
                    <a:pt x="1583" y="147"/>
                  </a:lnTo>
                  <a:lnTo>
                    <a:pt x="1593" y="149"/>
                  </a:lnTo>
                  <a:lnTo>
                    <a:pt x="1604" y="150"/>
                  </a:lnTo>
                  <a:lnTo>
                    <a:pt x="1614" y="153"/>
                  </a:lnTo>
                  <a:lnTo>
                    <a:pt x="1624" y="156"/>
                  </a:lnTo>
                  <a:lnTo>
                    <a:pt x="1628" y="106"/>
                  </a:lnTo>
                  <a:lnTo>
                    <a:pt x="1628" y="106"/>
                  </a:lnTo>
                  <a:lnTo>
                    <a:pt x="1617" y="104"/>
                  </a:lnTo>
                  <a:lnTo>
                    <a:pt x="1607" y="102"/>
                  </a:lnTo>
                  <a:lnTo>
                    <a:pt x="1595" y="100"/>
                  </a:lnTo>
                  <a:lnTo>
                    <a:pt x="1584" y="100"/>
                  </a:lnTo>
                  <a:lnTo>
                    <a:pt x="1584" y="100"/>
                  </a:lnTo>
                  <a:lnTo>
                    <a:pt x="1569" y="100"/>
                  </a:lnTo>
                  <a:lnTo>
                    <a:pt x="1556" y="103"/>
                  </a:lnTo>
                  <a:lnTo>
                    <a:pt x="1544" y="105"/>
                  </a:lnTo>
                  <a:lnTo>
                    <a:pt x="1532" y="110"/>
                  </a:lnTo>
                  <a:lnTo>
                    <a:pt x="1522" y="115"/>
                  </a:lnTo>
                  <a:lnTo>
                    <a:pt x="1513" y="121"/>
                  </a:lnTo>
                  <a:lnTo>
                    <a:pt x="1504" y="128"/>
                  </a:lnTo>
                  <a:lnTo>
                    <a:pt x="1497" y="135"/>
                  </a:lnTo>
                  <a:lnTo>
                    <a:pt x="1490" y="144"/>
                  </a:lnTo>
                  <a:lnTo>
                    <a:pt x="1485" y="153"/>
                  </a:lnTo>
                  <a:lnTo>
                    <a:pt x="1480" y="163"/>
                  </a:lnTo>
                  <a:lnTo>
                    <a:pt x="1475" y="174"/>
                  </a:lnTo>
                  <a:lnTo>
                    <a:pt x="1473" y="186"/>
                  </a:lnTo>
                  <a:lnTo>
                    <a:pt x="1470" y="197"/>
                  </a:lnTo>
                  <a:lnTo>
                    <a:pt x="1469" y="210"/>
                  </a:lnTo>
                  <a:lnTo>
                    <a:pt x="1469" y="222"/>
                  </a:lnTo>
                  <a:lnTo>
                    <a:pt x="1469" y="222"/>
                  </a:lnTo>
                  <a:lnTo>
                    <a:pt x="1469" y="237"/>
                  </a:lnTo>
                  <a:lnTo>
                    <a:pt x="1470" y="249"/>
                  </a:lnTo>
                  <a:lnTo>
                    <a:pt x="1473" y="261"/>
                  </a:lnTo>
                  <a:lnTo>
                    <a:pt x="1475" y="272"/>
                  </a:lnTo>
                  <a:lnTo>
                    <a:pt x="1480" y="281"/>
                  </a:lnTo>
                  <a:lnTo>
                    <a:pt x="1484" y="290"/>
                  </a:lnTo>
                  <a:lnTo>
                    <a:pt x="1490" y="297"/>
                  </a:lnTo>
                  <a:lnTo>
                    <a:pt x="1496" y="304"/>
                  </a:lnTo>
                  <a:lnTo>
                    <a:pt x="1503" y="310"/>
                  </a:lnTo>
                  <a:lnTo>
                    <a:pt x="1510" y="316"/>
                  </a:lnTo>
                  <a:lnTo>
                    <a:pt x="1519" y="320"/>
                  </a:lnTo>
                  <a:lnTo>
                    <a:pt x="1527" y="324"/>
                  </a:lnTo>
                  <a:lnTo>
                    <a:pt x="1537" y="326"/>
                  </a:lnTo>
                  <a:lnTo>
                    <a:pt x="1546" y="328"/>
                  </a:lnTo>
                  <a:lnTo>
                    <a:pt x="1557" y="330"/>
                  </a:lnTo>
                  <a:lnTo>
                    <a:pt x="1569" y="330"/>
                  </a:lnTo>
                  <a:lnTo>
                    <a:pt x="1569" y="330"/>
                  </a:lnTo>
                  <a:lnTo>
                    <a:pt x="1586" y="330"/>
                  </a:lnTo>
                  <a:lnTo>
                    <a:pt x="1602" y="327"/>
                  </a:lnTo>
                  <a:lnTo>
                    <a:pt x="1616" y="324"/>
                  </a:lnTo>
                  <a:lnTo>
                    <a:pt x="1630" y="320"/>
                  </a:lnTo>
                  <a:lnTo>
                    <a:pt x="1630" y="320"/>
                  </a:lnTo>
                  <a:close/>
                  <a:moveTo>
                    <a:pt x="1866" y="326"/>
                  </a:moveTo>
                  <a:lnTo>
                    <a:pt x="1866" y="170"/>
                  </a:lnTo>
                  <a:lnTo>
                    <a:pt x="1866" y="170"/>
                  </a:lnTo>
                  <a:lnTo>
                    <a:pt x="1866" y="156"/>
                  </a:lnTo>
                  <a:lnTo>
                    <a:pt x="1863" y="143"/>
                  </a:lnTo>
                  <a:lnTo>
                    <a:pt x="1859" y="131"/>
                  </a:lnTo>
                  <a:lnTo>
                    <a:pt x="1853" y="121"/>
                  </a:lnTo>
                  <a:lnTo>
                    <a:pt x="1848" y="116"/>
                  </a:lnTo>
                  <a:lnTo>
                    <a:pt x="1843" y="111"/>
                  </a:lnTo>
                  <a:lnTo>
                    <a:pt x="1838" y="108"/>
                  </a:lnTo>
                  <a:lnTo>
                    <a:pt x="1832" y="105"/>
                  </a:lnTo>
                  <a:lnTo>
                    <a:pt x="1825" y="103"/>
                  </a:lnTo>
                  <a:lnTo>
                    <a:pt x="1818" y="100"/>
                  </a:lnTo>
                  <a:lnTo>
                    <a:pt x="1809" y="99"/>
                  </a:lnTo>
                  <a:lnTo>
                    <a:pt x="1801" y="99"/>
                  </a:lnTo>
                  <a:lnTo>
                    <a:pt x="1801" y="99"/>
                  </a:lnTo>
                  <a:lnTo>
                    <a:pt x="1788" y="100"/>
                  </a:lnTo>
                  <a:lnTo>
                    <a:pt x="1777" y="103"/>
                  </a:lnTo>
                  <a:lnTo>
                    <a:pt x="1766" y="106"/>
                  </a:lnTo>
                  <a:lnTo>
                    <a:pt x="1756" y="111"/>
                  </a:lnTo>
                  <a:lnTo>
                    <a:pt x="1748" y="117"/>
                  </a:lnTo>
                  <a:lnTo>
                    <a:pt x="1739" y="123"/>
                  </a:lnTo>
                  <a:lnTo>
                    <a:pt x="1733" y="132"/>
                  </a:lnTo>
                  <a:lnTo>
                    <a:pt x="1728" y="141"/>
                  </a:lnTo>
                  <a:lnTo>
                    <a:pt x="1727" y="140"/>
                  </a:lnTo>
                  <a:lnTo>
                    <a:pt x="1727" y="140"/>
                  </a:lnTo>
                  <a:lnTo>
                    <a:pt x="1728" y="129"/>
                  </a:lnTo>
                  <a:lnTo>
                    <a:pt x="1730" y="118"/>
                  </a:lnTo>
                  <a:lnTo>
                    <a:pt x="1731" y="96"/>
                  </a:lnTo>
                  <a:lnTo>
                    <a:pt x="1731" y="0"/>
                  </a:lnTo>
                  <a:lnTo>
                    <a:pt x="1674" y="0"/>
                  </a:lnTo>
                  <a:lnTo>
                    <a:pt x="1674" y="326"/>
                  </a:lnTo>
                  <a:lnTo>
                    <a:pt x="1731" y="326"/>
                  </a:lnTo>
                  <a:lnTo>
                    <a:pt x="1731" y="219"/>
                  </a:lnTo>
                  <a:lnTo>
                    <a:pt x="1731" y="219"/>
                  </a:lnTo>
                  <a:lnTo>
                    <a:pt x="1732" y="204"/>
                  </a:lnTo>
                  <a:lnTo>
                    <a:pt x="1734" y="191"/>
                  </a:lnTo>
                  <a:lnTo>
                    <a:pt x="1739" y="179"/>
                  </a:lnTo>
                  <a:lnTo>
                    <a:pt x="1747" y="168"/>
                  </a:lnTo>
                  <a:lnTo>
                    <a:pt x="1754" y="159"/>
                  </a:lnTo>
                  <a:lnTo>
                    <a:pt x="1762" y="153"/>
                  </a:lnTo>
                  <a:lnTo>
                    <a:pt x="1772" y="149"/>
                  </a:lnTo>
                  <a:lnTo>
                    <a:pt x="1778" y="147"/>
                  </a:lnTo>
                  <a:lnTo>
                    <a:pt x="1783" y="147"/>
                  </a:lnTo>
                  <a:lnTo>
                    <a:pt x="1783" y="147"/>
                  </a:lnTo>
                  <a:lnTo>
                    <a:pt x="1790" y="147"/>
                  </a:lnTo>
                  <a:lnTo>
                    <a:pt x="1796" y="150"/>
                  </a:lnTo>
                  <a:lnTo>
                    <a:pt x="1801" y="152"/>
                  </a:lnTo>
                  <a:lnTo>
                    <a:pt x="1804" y="157"/>
                  </a:lnTo>
                  <a:lnTo>
                    <a:pt x="1807" y="162"/>
                  </a:lnTo>
                  <a:lnTo>
                    <a:pt x="1808" y="169"/>
                  </a:lnTo>
                  <a:lnTo>
                    <a:pt x="1809" y="176"/>
                  </a:lnTo>
                  <a:lnTo>
                    <a:pt x="1810" y="184"/>
                  </a:lnTo>
                  <a:lnTo>
                    <a:pt x="1810" y="326"/>
                  </a:lnTo>
                  <a:lnTo>
                    <a:pt x="1866" y="326"/>
                  </a:lnTo>
                  <a:lnTo>
                    <a:pt x="1866" y="326"/>
                  </a:lnTo>
                  <a:close/>
                  <a:moveTo>
                    <a:pt x="2044" y="325"/>
                  </a:moveTo>
                  <a:lnTo>
                    <a:pt x="2044" y="279"/>
                  </a:lnTo>
                  <a:lnTo>
                    <a:pt x="2044" y="279"/>
                  </a:lnTo>
                  <a:lnTo>
                    <a:pt x="2031" y="281"/>
                  </a:lnTo>
                  <a:lnTo>
                    <a:pt x="2017" y="283"/>
                  </a:lnTo>
                  <a:lnTo>
                    <a:pt x="2017" y="283"/>
                  </a:lnTo>
                  <a:lnTo>
                    <a:pt x="2011" y="281"/>
                  </a:lnTo>
                  <a:lnTo>
                    <a:pt x="2005" y="280"/>
                  </a:lnTo>
                  <a:lnTo>
                    <a:pt x="2000" y="278"/>
                  </a:lnTo>
                  <a:lnTo>
                    <a:pt x="1996" y="274"/>
                  </a:lnTo>
                  <a:lnTo>
                    <a:pt x="1994" y="269"/>
                  </a:lnTo>
                  <a:lnTo>
                    <a:pt x="1992" y="263"/>
                  </a:lnTo>
                  <a:lnTo>
                    <a:pt x="1991" y="256"/>
                  </a:lnTo>
                  <a:lnTo>
                    <a:pt x="1991" y="245"/>
                  </a:lnTo>
                  <a:lnTo>
                    <a:pt x="1991" y="149"/>
                  </a:lnTo>
                  <a:lnTo>
                    <a:pt x="2044" y="149"/>
                  </a:lnTo>
                  <a:lnTo>
                    <a:pt x="2044" y="104"/>
                  </a:lnTo>
                  <a:lnTo>
                    <a:pt x="1991" y="104"/>
                  </a:lnTo>
                  <a:lnTo>
                    <a:pt x="1991" y="21"/>
                  </a:lnTo>
                  <a:lnTo>
                    <a:pt x="1933" y="36"/>
                  </a:lnTo>
                  <a:lnTo>
                    <a:pt x="1933" y="104"/>
                  </a:lnTo>
                  <a:lnTo>
                    <a:pt x="1896" y="104"/>
                  </a:lnTo>
                  <a:lnTo>
                    <a:pt x="1896" y="149"/>
                  </a:lnTo>
                  <a:lnTo>
                    <a:pt x="1935" y="149"/>
                  </a:lnTo>
                  <a:lnTo>
                    <a:pt x="1935" y="261"/>
                  </a:lnTo>
                  <a:lnTo>
                    <a:pt x="1935" y="261"/>
                  </a:lnTo>
                  <a:lnTo>
                    <a:pt x="1935" y="279"/>
                  </a:lnTo>
                  <a:lnTo>
                    <a:pt x="1937" y="293"/>
                  </a:lnTo>
                  <a:lnTo>
                    <a:pt x="1942" y="305"/>
                  </a:lnTo>
                  <a:lnTo>
                    <a:pt x="1944" y="310"/>
                  </a:lnTo>
                  <a:lnTo>
                    <a:pt x="1948" y="315"/>
                  </a:lnTo>
                  <a:lnTo>
                    <a:pt x="1951" y="319"/>
                  </a:lnTo>
                  <a:lnTo>
                    <a:pt x="1956" y="322"/>
                  </a:lnTo>
                  <a:lnTo>
                    <a:pt x="1962" y="325"/>
                  </a:lnTo>
                  <a:lnTo>
                    <a:pt x="1967" y="327"/>
                  </a:lnTo>
                  <a:lnTo>
                    <a:pt x="1982" y="330"/>
                  </a:lnTo>
                  <a:lnTo>
                    <a:pt x="1999" y="331"/>
                  </a:lnTo>
                  <a:lnTo>
                    <a:pt x="1999" y="331"/>
                  </a:lnTo>
                  <a:lnTo>
                    <a:pt x="2011" y="330"/>
                  </a:lnTo>
                  <a:lnTo>
                    <a:pt x="2023" y="328"/>
                  </a:lnTo>
                  <a:lnTo>
                    <a:pt x="2044" y="325"/>
                  </a:lnTo>
                  <a:lnTo>
                    <a:pt x="2044" y="325"/>
                  </a:lnTo>
                  <a:close/>
                  <a:moveTo>
                    <a:pt x="2412" y="209"/>
                  </a:moveTo>
                  <a:lnTo>
                    <a:pt x="2412" y="24"/>
                  </a:lnTo>
                  <a:lnTo>
                    <a:pt x="2354" y="24"/>
                  </a:lnTo>
                  <a:lnTo>
                    <a:pt x="2354" y="213"/>
                  </a:lnTo>
                  <a:lnTo>
                    <a:pt x="2354" y="213"/>
                  </a:lnTo>
                  <a:lnTo>
                    <a:pt x="2353" y="231"/>
                  </a:lnTo>
                  <a:lnTo>
                    <a:pt x="2351" y="245"/>
                  </a:lnTo>
                  <a:lnTo>
                    <a:pt x="2346" y="257"/>
                  </a:lnTo>
                  <a:lnTo>
                    <a:pt x="2343" y="262"/>
                  </a:lnTo>
                  <a:lnTo>
                    <a:pt x="2340" y="267"/>
                  </a:lnTo>
                  <a:lnTo>
                    <a:pt x="2335" y="270"/>
                  </a:lnTo>
                  <a:lnTo>
                    <a:pt x="2330" y="274"/>
                  </a:lnTo>
                  <a:lnTo>
                    <a:pt x="2325" y="277"/>
                  </a:lnTo>
                  <a:lnTo>
                    <a:pt x="2319" y="279"/>
                  </a:lnTo>
                  <a:lnTo>
                    <a:pt x="2306" y="281"/>
                  </a:lnTo>
                  <a:lnTo>
                    <a:pt x="2290" y="283"/>
                  </a:lnTo>
                  <a:lnTo>
                    <a:pt x="2290" y="283"/>
                  </a:lnTo>
                  <a:lnTo>
                    <a:pt x="2273" y="281"/>
                  </a:lnTo>
                  <a:lnTo>
                    <a:pt x="2266" y="280"/>
                  </a:lnTo>
                  <a:lnTo>
                    <a:pt x="2260" y="278"/>
                  </a:lnTo>
                  <a:lnTo>
                    <a:pt x="2254" y="275"/>
                  </a:lnTo>
                  <a:lnTo>
                    <a:pt x="2249" y="272"/>
                  </a:lnTo>
                  <a:lnTo>
                    <a:pt x="2245" y="268"/>
                  </a:lnTo>
                  <a:lnTo>
                    <a:pt x="2241" y="264"/>
                  </a:lnTo>
                  <a:lnTo>
                    <a:pt x="2235" y="255"/>
                  </a:lnTo>
                  <a:lnTo>
                    <a:pt x="2231" y="244"/>
                  </a:lnTo>
                  <a:lnTo>
                    <a:pt x="2229" y="232"/>
                  </a:lnTo>
                  <a:lnTo>
                    <a:pt x="2229" y="219"/>
                  </a:lnTo>
                  <a:lnTo>
                    <a:pt x="2229" y="24"/>
                  </a:lnTo>
                  <a:lnTo>
                    <a:pt x="2171" y="24"/>
                  </a:lnTo>
                  <a:lnTo>
                    <a:pt x="2171" y="221"/>
                  </a:lnTo>
                  <a:lnTo>
                    <a:pt x="2171" y="221"/>
                  </a:lnTo>
                  <a:lnTo>
                    <a:pt x="2172" y="243"/>
                  </a:lnTo>
                  <a:lnTo>
                    <a:pt x="2173" y="254"/>
                  </a:lnTo>
                  <a:lnTo>
                    <a:pt x="2176" y="263"/>
                  </a:lnTo>
                  <a:lnTo>
                    <a:pt x="2178" y="273"/>
                  </a:lnTo>
                  <a:lnTo>
                    <a:pt x="2182" y="281"/>
                  </a:lnTo>
                  <a:lnTo>
                    <a:pt x="2187" y="290"/>
                  </a:lnTo>
                  <a:lnTo>
                    <a:pt x="2193" y="298"/>
                  </a:lnTo>
                  <a:lnTo>
                    <a:pt x="2200" y="305"/>
                  </a:lnTo>
                  <a:lnTo>
                    <a:pt x="2208" y="312"/>
                  </a:lnTo>
                  <a:lnTo>
                    <a:pt x="2218" y="318"/>
                  </a:lnTo>
                  <a:lnTo>
                    <a:pt x="2229" y="322"/>
                  </a:lnTo>
                  <a:lnTo>
                    <a:pt x="2241" y="326"/>
                  </a:lnTo>
                  <a:lnTo>
                    <a:pt x="2254" y="328"/>
                  </a:lnTo>
                  <a:lnTo>
                    <a:pt x="2270" y="331"/>
                  </a:lnTo>
                  <a:lnTo>
                    <a:pt x="2287" y="331"/>
                  </a:lnTo>
                  <a:lnTo>
                    <a:pt x="2287" y="331"/>
                  </a:lnTo>
                  <a:lnTo>
                    <a:pt x="2301" y="331"/>
                  </a:lnTo>
                  <a:lnTo>
                    <a:pt x="2314" y="330"/>
                  </a:lnTo>
                  <a:lnTo>
                    <a:pt x="2328" y="327"/>
                  </a:lnTo>
                  <a:lnTo>
                    <a:pt x="2340" y="324"/>
                  </a:lnTo>
                  <a:lnTo>
                    <a:pt x="2351" y="319"/>
                  </a:lnTo>
                  <a:lnTo>
                    <a:pt x="2361" y="314"/>
                  </a:lnTo>
                  <a:lnTo>
                    <a:pt x="2371" y="308"/>
                  </a:lnTo>
                  <a:lnTo>
                    <a:pt x="2380" y="301"/>
                  </a:lnTo>
                  <a:lnTo>
                    <a:pt x="2387" y="293"/>
                  </a:lnTo>
                  <a:lnTo>
                    <a:pt x="2393" y="284"/>
                  </a:lnTo>
                  <a:lnTo>
                    <a:pt x="2399" y="274"/>
                  </a:lnTo>
                  <a:lnTo>
                    <a:pt x="2404" y="263"/>
                  </a:lnTo>
                  <a:lnTo>
                    <a:pt x="2407" y="251"/>
                  </a:lnTo>
                  <a:lnTo>
                    <a:pt x="2410" y="238"/>
                  </a:lnTo>
                  <a:lnTo>
                    <a:pt x="2411" y="225"/>
                  </a:lnTo>
                  <a:lnTo>
                    <a:pt x="2412" y="209"/>
                  </a:lnTo>
                  <a:lnTo>
                    <a:pt x="2412" y="209"/>
                  </a:lnTo>
                  <a:close/>
                  <a:moveTo>
                    <a:pt x="2804" y="326"/>
                  </a:moveTo>
                  <a:lnTo>
                    <a:pt x="2757" y="24"/>
                  </a:lnTo>
                  <a:lnTo>
                    <a:pt x="2689" y="24"/>
                  </a:lnTo>
                  <a:lnTo>
                    <a:pt x="2638" y="180"/>
                  </a:lnTo>
                  <a:lnTo>
                    <a:pt x="2638" y="180"/>
                  </a:lnTo>
                  <a:lnTo>
                    <a:pt x="2628" y="211"/>
                  </a:lnTo>
                  <a:lnTo>
                    <a:pt x="2621" y="243"/>
                  </a:lnTo>
                  <a:lnTo>
                    <a:pt x="2621" y="243"/>
                  </a:lnTo>
                  <a:lnTo>
                    <a:pt x="2621" y="243"/>
                  </a:lnTo>
                  <a:lnTo>
                    <a:pt x="2614" y="211"/>
                  </a:lnTo>
                  <a:lnTo>
                    <a:pt x="2604" y="180"/>
                  </a:lnTo>
                  <a:lnTo>
                    <a:pt x="2553" y="24"/>
                  </a:lnTo>
                  <a:lnTo>
                    <a:pt x="2486" y="24"/>
                  </a:lnTo>
                  <a:lnTo>
                    <a:pt x="2440" y="326"/>
                  </a:lnTo>
                  <a:lnTo>
                    <a:pt x="2498" y="326"/>
                  </a:lnTo>
                  <a:lnTo>
                    <a:pt x="2515" y="187"/>
                  </a:lnTo>
                  <a:lnTo>
                    <a:pt x="2515" y="187"/>
                  </a:lnTo>
                  <a:lnTo>
                    <a:pt x="2519" y="149"/>
                  </a:lnTo>
                  <a:lnTo>
                    <a:pt x="2523" y="110"/>
                  </a:lnTo>
                  <a:lnTo>
                    <a:pt x="2524" y="110"/>
                  </a:lnTo>
                  <a:lnTo>
                    <a:pt x="2524" y="110"/>
                  </a:lnTo>
                  <a:lnTo>
                    <a:pt x="2528" y="129"/>
                  </a:lnTo>
                  <a:lnTo>
                    <a:pt x="2533" y="149"/>
                  </a:lnTo>
                  <a:lnTo>
                    <a:pt x="2544" y="186"/>
                  </a:lnTo>
                  <a:lnTo>
                    <a:pt x="2589" y="326"/>
                  </a:lnTo>
                  <a:lnTo>
                    <a:pt x="2647" y="326"/>
                  </a:lnTo>
                  <a:lnTo>
                    <a:pt x="2694" y="175"/>
                  </a:lnTo>
                  <a:lnTo>
                    <a:pt x="2694" y="175"/>
                  </a:lnTo>
                  <a:lnTo>
                    <a:pt x="2704" y="141"/>
                  </a:lnTo>
                  <a:lnTo>
                    <a:pt x="2711" y="110"/>
                  </a:lnTo>
                  <a:lnTo>
                    <a:pt x="2712" y="110"/>
                  </a:lnTo>
                  <a:lnTo>
                    <a:pt x="2712" y="110"/>
                  </a:lnTo>
                  <a:lnTo>
                    <a:pt x="2716" y="144"/>
                  </a:lnTo>
                  <a:lnTo>
                    <a:pt x="2722" y="182"/>
                  </a:lnTo>
                  <a:lnTo>
                    <a:pt x="2743" y="326"/>
                  </a:lnTo>
                  <a:lnTo>
                    <a:pt x="2804" y="326"/>
                  </a:lnTo>
                  <a:lnTo>
                    <a:pt x="2804" y="326"/>
                  </a:lnTo>
                  <a:close/>
                  <a:moveTo>
                    <a:pt x="3043" y="316"/>
                  </a:moveTo>
                  <a:lnTo>
                    <a:pt x="3036" y="264"/>
                  </a:lnTo>
                  <a:lnTo>
                    <a:pt x="3036" y="264"/>
                  </a:lnTo>
                  <a:lnTo>
                    <a:pt x="3022" y="269"/>
                  </a:lnTo>
                  <a:lnTo>
                    <a:pt x="3008" y="274"/>
                  </a:lnTo>
                  <a:lnTo>
                    <a:pt x="2992" y="277"/>
                  </a:lnTo>
                  <a:lnTo>
                    <a:pt x="2978" y="278"/>
                  </a:lnTo>
                  <a:lnTo>
                    <a:pt x="2978" y="278"/>
                  </a:lnTo>
                  <a:lnTo>
                    <a:pt x="2967" y="277"/>
                  </a:lnTo>
                  <a:lnTo>
                    <a:pt x="2956" y="275"/>
                  </a:lnTo>
                  <a:lnTo>
                    <a:pt x="2946" y="274"/>
                  </a:lnTo>
                  <a:lnTo>
                    <a:pt x="2938" y="270"/>
                  </a:lnTo>
                  <a:lnTo>
                    <a:pt x="2931" y="267"/>
                  </a:lnTo>
                  <a:lnTo>
                    <a:pt x="2923" y="262"/>
                  </a:lnTo>
                  <a:lnTo>
                    <a:pt x="2916" y="257"/>
                  </a:lnTo>
                  <a:lnTo>
                    <a:pt x="2911" y="251"/>
                  </a:lnTo>
                  <a:lnTo>
                    <a:pt x="2905" y="244"/>
                  </a:lnTo>
                  <a:lnTo>
                    <a:pt x="2902" y="237"/>
                  </a:lnTo>
                  <a:lnTo>
                    <a:pt x="2898" y="228"/>
                  </a:lnTo>
                  <a:lnTo>
                    <a:pt x="2894" y="219"/>
                  </a:lnTo>
                  <a:lnTo>
                    <a:pt x="2892" y="209"/>
                  </a:lnTo>
                  <a:lnTo>
                    <a:pt x="2891" y="198"/>
                  </a:lnTo>
                  <a:lnTo>
                    <a:pt x="2890" y="175"/>
                  </a:lnTo>
                  <a:lnTo>
                    <a:pt x="2890" y="175"/>
                  </a:lnTo>
                  <a:lnTo>
                    <a:pt x="2891" y="155"/>
                  </a:lnTo>
                  <a:lnTo>
                    <a:pt x="2892" y="144"/>
                  </a:lnTo>
                  <a:lnTo>
                    <a:pt x="2894" y="135"/>
                  </a:lnTo>
                  <a:lnTo>
                    <a:pt x="2898" y="126"/>
                  </a:lnTo>
                  <a:lnTo>
                    <a:pt x="2902" y="117"/>
                  </a:lnTo>
                  <a:lnTo>
                    <a:pt x="2905" y="110"/>
                  </a:lnTo>
                  <a:lnTo>
                    <a:pt x="2910" y="103"/>
                  </a:lnTo>
                  <a:lnTo>
                    <a:pt x="2916" y="97"/>
                  </a:lnTo>
                  <a:lnTo>
                    <a:pt x="2922" y="91"/>
                  </a:lnTo>
                  <a:lnTo>
                    <a:pt x="2929" y="86"/>
                  </a:lnTo>
                  <a:lnTo>
                    <a:pt x="2937" y="82"/>
                  </a:lnTo>
                  <a:lnTo>
                    <a:pt x="2945" y="79"/>
                  </a:lnTo>
                  <a:lnTo>
                    <a:pt x="2954" y="76"/>
                  </a:lnTo>
                  <a:lnTo>
                    <a:pt x="2963" y="75"/>
                  </a:lnTo>
                  <a:lnTo>
                    <a:pt x="2974" y="74"/>
                  </a:lnTo>
                  <a:lnTo>
                    <a:pt x="2974" y="74"/>
                  </a:lnTo>
                  <a:lnTo>
                    <a:pt x="2989" y="75"/>
                  </a:lnTo>
                  <a:lnTo>
                    <a:pt x="3004" y="76"/>
                  </a:lnTo>
                  <a:lnTo>
                    <a:pt x="3019" y="80"/>
                  </a:lnTo>
                  <a:lnTo>
                    <a:pt x="3034" y="83"/>
                  </a:lnTo>
                  <a:lnTo>
                    <a:pt x="3040" y="30"/>
                  </a:lnTo>
                  <a:lnTo>
                    <a:pt x="3040" y="30"/>
                  </a:lnTo>
                  <a:lnTo>
                    <a:pt x="3025" y="27"/>
                  </a:lnTo>
                  <a:lnTo>
                    <a:pt x="3009" y="24"/>
                  </a:lnTo>
                  <a:lnTo>
                    <a:pt x="2993" y="23"/>
                  </a:lnTo>
                  <a:lnTo>
                    <a:pt x="2976" y="23"/>
                  </a:lnTo>
                  <a:lnTo>
                    <a:pt x="2976" y="23"/>
                  </a:lnTo>
                  <a:lnTo>
                    <a:pt x="2958" y="23"/>
                  </a:lnTo>
                  <a:lnTo>
                    <a:pt x="2942" y="26"/>
                  </a:lnTo>
                  <a:lnTo>
                    <a:pt x="2926" y="29"/>
                  </a:lnTo>
                  <a:lnTo>
                    <a:pt x="2910" y="34"/>
                  </a:lnTo>
                  <a:lnTo>
                    <a:pt x="2897" y="41"/>
                  </a:lnTo>
                  <a:lnTo>
                    <a:pt x="2885" y="48"/>
                  </a:lnTo>
                  <a:lnTo>
                    <a:pt x="2874" y="58"/>
                  </a:lnTo>
                  <a:lnTo>
                    <a:pt x="2863" y="68"/>
                  </a:lnTo>
                  <a:lnTo>
                    <a:pt x="2855" y="80"/>
                  </a:lnTo>
                  <a:lnTo>
                    <a:pt x="2847" y="92"/>
                  </a:lnTo>
                  <a:lnTo>
                    <a:pt x="2840" y="105"/>
                  </a:lnTo>
                  <a:lnTo>
                    <a:pt x="2835" y="120"/>
                  </a:lnTo>
                  <a:lnTo>
                    <a:pt x="2831" y="134"/>
                  </a:lnTo>
                  <a:lnTo>
                    <a:pt x="2828" y="151"/>
                  </a:lnTo>
                  <a:lnTo>
                    <a:pt x="2827" y="168"/>
                  </a:lnTo>
                  <a:lnTo>
                    <a:pt x="2826" y="185"/>
                  </a:lnTo>
                  <a:lnTo>
                    <a:pt x="2826" y="185"/>
                  </a:lnTo>
                  <a:lnTo>
                    <a:pt x="2826" y="199"/>
                  </a:lnTo>
                  <a:lnTo>
                    <a:pt x="2828" y="213"/>
                  </a:lnTo>
                  <a:lnTo>
                    <a:pt x="2829" y="226"/>
                  </a:lnTo>
                  <a:lnTo>
                    <a:pt x="2833" y="239"/>
                  </a:lnTo>
                  <a:lnTo>
                    <a:pt x="2837" y="252"/>
                  </a:lnTo>
                  <a:lnTo>
                    <a:pt x="2843" y="263"/>
                  </a:lnTo>
                  <a:lnTo>
                    <a:pt x="2849" y="275"/>
                  </a:lnTo>
                  <a:lnTo>
                    <a:pt x="2856" y="286"/>
                  </a:lnTo>
                  <a:lnTo>
                    <a:pt x="2864" y="296"/>
                  </a:lnTo>
                  <a:lnTo>
                    <a:pt x="2875" y="304"/>
                  </a:lnTo>
                  <a:lnTo>
                    <a:pt x="2886" y="312"/>
                  </a:lnTo>
                  <a:lnTo>
                    <a:pt x="2899" y="318"/>
                  </a:lnTo>
                  <a:lnTo>
                    <a:pt x="2913" y="324"/>
                  </a:lnTo>
                  <a:lnTo>
                    <a:pt x="2928" y="327"/>
                  </a:lnTo>
                  <a:lnTo>
                    <a:pt x="2946" y="330"/>
                  </a:lnTo>
                  <a:lnTo>
                    <a:pt x="2964" y="330"/>
                  </a:lnTo>
                  <a:lnTo>
                    <a:pt x="2964" y="330"/>
                  </a:lnTo>
                  <a:lnTo>
                    <a:pt x="2986" y="330"/>
                  </a:lnTo>
                  <a:lnTo>
                    <a:pt x="3005" y="326"/>
                  </a:lnTo>
                  <a:lnTo>
                    <a:pt x="3025" y="322"/>
                  </a:lnTo>
                  <a:lnTo>
                    <a:pt x="3043" y="316"/>
                  </a:lnTo>
                  <a:lnTo>
                    <a:pt x="3043" y="316"/>
                  </a:lnTo>
                  <a:close/>
                  <a:moveTo>
                    <a:pt x="3249" y="194"/>
                  </a:moveTo>
                  <a:lnTo>
                    <a:pt x="3249" y="150"/>
                  </a:lnTo>
                  <a:lnTo>
                    <a:pt x="3184" y="150"/>
                  </a:lnTo>
                  <a:lnTo>
                    <a:pt x="3184" y="83"/>
                  </a:lnTo>
                  <a:lnTo>
                    <a:pt x="3134" y="83"/>
                  </a:lnTo>
                  <a:lnTo>
                    <a:pt x="3134" y="150"/>
                  </a:lnTo>
                  <a:lnTo>
                    <a:pt x="3069" y="150"/>
                  </a:lnTo>
                  <a:lnTo>
                    <a:pt x="3069" y="194"/>
                  </a:lnTo>
                  <a:lnTo>
                    <a:pt x="3134" y="194"/>
                  </a:lnTo>
                  <a:lnTo>
                    <a:pt x="3134" y="261"/>
                  </a:lnTo>
                  <a:lnTo>
                    <a:pt x="3184" y="261"/>
                  </a:lnTo>
                  <a:lnTo>
                    <a:pt x="3184" y="194"/>
                  </a:lnTo>
                  <a:lnTo>
                    <a:pt x="3249" y="194"/>
                  </a:lnTo>
                  <a:lnTo>
                    <a:pt x="3249" y="194"/>
                  </a:lnTo>
                  <a:close/>
                </a:path>
              </a:pathLst>
            </a:custGeom>
            <a:solidFill>
              <a:srgbClr val="004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61506601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4" r:id="rId3"/>
    <p:sldLayoutId id="2147483650" r:id="rId4"/>
    <p:sldLayoutId id="2147483652" r:id="rId5"/>
    <p:sldLayoutId id="2147483655" r:id="rId6"/>
  </p:sldLayoutIdLst>
  <p:txStyles>
    <p:titleStyle>
      <a:lvl1pPr algn="l" defTabSz="914400" rtl="0" eaLnBrk="1" latinLnBrk="0" hangingPunct="1">
        <a:spcBef>
          <a:spcPct val="0"/>
        </a:spcBef>
        <a:buNone/>
        <a:defRPr sz="2800" b="1" kern="1200">
          <a:solidFill>
            <a:schemeClr val="tx1"/>
          </a:solidFill>
          <a:latin typeface="TheSansOffice LF"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TheSansOffice LF"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TheSansOffice LF"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heSansOffice LF"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heSansOffice LF"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heSansOffice LF"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0.png"/><Relationship Id="rId4" Type="http://schemas.openxmlformats.org/officeDocument/2006/relationships/image" Target="../media/image19.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0.png"/><Relationship Id="rId5" Type="http://schemas.openxmlformats.org/officeDocument/2006/relationships/image" Target="../media/image46.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0.png"/><Relationship Id="rId5" Type="http://schemas.openxmlformats.org/officeDocument/2006/relationships/image" Target="../media/image47.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9.emf"/><Relationship Id="rId5" Type="http://schemas.openxmlformats.org/officeDocument/2006/relationships/image" Target="../media/image47.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0.png"/><Relationship Id="rId5" Type="http://schemas.openxmlformats.org/officeDocument/2006/relationships/hyperlink" Target="https://www.ncbi.nlm.nih.gov/pubmed/30314924" TargetMode="External"/><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0.png"/><Relationship Id="rId5" Type="http://schemas.openxmlformats.org/officeDocument/2006/relationships/image" Target="../media/image50.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4.xml"/><Relationship Id="rId7" Type="http://schemas.openxmlformats.org/officeDocument/2006/relationships/image" Target="../media/image23.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0.png"/><Relationship Id="rId5" Type="http://schemas.openxmlformats.org/officeDocument/2006/relationships/image" Target="../media/image53.jp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0.png"/><Relationship Id="rId5" Type="http://schemas.openxmlformats.org/officeDocument/2006/relationships/image" Target="../media/image54.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3.xml"/><Relationship Id="rId7" Type="http://schemas.openxmlformats.org/officeDocument/2006/relationships/image" Target="../media/image57.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56.png"/><Relationship Id="rId5" Type="http://schemas.openxmlformats.org/officeDocument/2006/relationships/hyperlink" Target="http://www.nutritionalassessment.mumc.nl/" TargetMode="Externa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4.xml"/><Relationship Id="rId7" Type="http://schemas.openxmlformats.org/officeDocument/2006/relationships/image" Target="../media/image29.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tiff"/><Relationship Id="rId3" Type="http://schemas.openxmlformats.org/officeDocument/2006/relationships/slideLayout" Target="../slideLayouts/slideLayout4.xml"/><Relationship Id="rId7" Type="http://schemas.openxmlformats.org/officeDocument/2006/relationships/image" Target="../media/image29.png"/><Relationship Id="rId12" Type="http://schemas.openxmlformats.org/officeDocument/2006/relationships/image" Target="../media/image34.tiff"/><Relationship Id="rId2" Type="http://schemas.openxmlformats.org/officeDocument/2006/relationships/audio" Target="../media/media6.wav"/><Relationship Id="rId16" Type="http://schemas.openxmlformats.org/officeDocument/2006/relationships/image" Target="../media/image20.png"/><Relationship Id="rId1" Type="http://schemas.microsoft.com/office/2007/relationships/media" Target="../media/media6.wav"/><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tiff"/><Relationship Id="rId10" Type="http://schemas.openxmlformats.org/officeDocument/2006/relationships/image" Target="../media/image32.jpeg"/><Relationship Id="rId4" Type="http://schemas.openxmlformats.org/officeDocument/2006/relationships/notesSlide" Target="../notesSlides/notesSlide4.xml"/><Relationship Id="rId9" Type="http://schemas.openxmlformats.org/officeDocument/2006/relationships/image" Target="../media/image31.png"/><Relationship Id="rId14" Type="http://schemas.openxmlformats.org/officeDocument/2006/relationships/image" Target="../media/image36.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0.png"/><Relationship Id="rId5" Type="http://schemas.openxmlformats.org/officeDocument/2006/relationships/image" Target="../media/image38.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0.png"/><Relationship Id="rId5" Type="http://schemas.openxmlformats.org/officeDocument/2006/relationships/image" Target="../media/image39.jp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image" Target="../media/image43.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p:txBody>
          <a:bodyPr>
            <a:normAutofit/>
          </a:bodyPr>
          <a:lstStyle/>
          <a:p>
            <a:r>
              <a:rPr lang="nl-NL" sz="2000" dirty="0" err="1"/>
              <a:t>J.Brouns</a:t>
            </a:r>
            <a:endParaRPr lang="nl-NL" sz="2000" dirty="0"/>
          </a:p>
          <a:p>
            <a:pPr lvl="0"/>
            <a:r>
              <a:rPr lang="nl-NL" sz="2000" dirty="0"/>
              <a:t>Diëtist MDL </a:t>
            </a:r>
            <a:r>
              <a:rPr lang="nl-NL" sz="2000" dirty="0">
                <a:solidFill>
                  <a:srgbClr val="FFFFFF"/>
                </a:solidFill>
              </a:rPr>
              <a:t>Maastricht </a:t>
            </a:r>
            <a:r>
              <a:rPr lang="nl-NL" sz="2000" dirty="0"/>
              <a:t>UMC+</a:t>
            </a:r>
          </a:p>
          <a:p>
            <a:endParaRPr lang="nl-NL" sz="2000" dirty="0"/>
          </a:p>
          <a:p>
            <a:r>
              <a:rPr lang="nl-NL" sz="2000" dirty="0"/>
              <a:t>10-03-2020</a:t>
            </a:r>
          </a:p>
          <a:p>
            <a:endParaRPr lang="nl-NL" sz="2000" dirty="0"/>
          </a:p>
        </p:txBody>
      </p:sp>
      <p:sp>
        <p:nvSpPr>
          <p:cNvPr id="4" name="Titel 3"/>
          <p:cNvSpPr>
            <a:spLocks noGrp="1"/>
          </p:cNvSpPr>
          <p:nvPr>
            <p:ph type="title"/>
          </p:nvPr>
        </p:nvSpPr>
        <p:spPr>
          <a:xfrm>
            <a:off x="740363" y="1205880"/>
            <a:ext cx="7992888" cy="1143000"/>
          </a:xfrm>
        </p:spPr>
        <p:txBody>
          <a:bodyPr>
            <a:normAutofit/>
          </a:bodyPr>
          <a:lstStyle/>
          <a:p>
            <a:r>
              <a:rPr lang="nl-NL" dirty="0">
                <a:solidFill>
                  <a:schemeClr val="accent1"/>
                </a:solidFill>
              </a:rPr>
              <a:t>De rol van de diëtist bij NAFLD; </a:t>
            </a:r>
            <a:br>
              <a:rPr lang="nl-NL" dirty="0">
                <a:solidFill>
                  <a:schemeClr val="accent1"/>
                </a:solidFill>
              </a:rPr>
            </a:br>
            <a:r>
              <a:rPr lang="nl-NL" dirty="0">
                <a:solidFill>
                  <a:schemeClr val="accent1"/>
                </a:solidFill>
              </a:rPr>
              <a:t>voorkomen van veel ellende </a:t>
            </a:r>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271" y="2636912"/>
            <a:ext cx="3820395" cy="2418581"/>
          </a:xfrm>
          <a:prstGeom prst="rect">
            <a:avLst/>
          </a:prstGeom>
        </p:spPr>
      </p:pic>
      <p:pic>
        <p:nvPicPr>
          <p:cNvPr id="6"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2354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80FE99A-4FDA-42F5-A2A0-2ED8C6DEF1F9}"/>
              </a:ext>
            </a:extLst>
          </p:cNvPr>
          <p:cNvSpPr>
            <a:spLocks noGrp="1"/>
          </p:cNvSpPr>
          <p:nvPr>
            <p:ph type="title"/>
          </p:nvPr>
        </p:nvSpPr>
        <p:spPr>
          <a:xfrm>
            <a:off x="468313" y="260351"/>
            <a:ext cx="8229600" cy="864393"/>
          </a:xfrm>
        </p:spPr>
        <p:txBody>
          <a:bodyPr>
            <a:normAutofit/>
          </a:bodyPr>
          <a:lstStyle/>
          <a:p>
            <a:r>
              <a:rPr lang="nl-NL" dirty="0" err="1"/>
              <a:t>Mediteraan</a:t>
            </a:r>
            <a:r>
              <a:rPr lang="nl-NL" dirty="0"/>
              <a:t> dieet</a:t>
            </a:r>
          </a:p>
        </p:txBody>
      </p:sp>
      <p:sp>
        <p:nvSpPr>
          <p:cNvPr id="3" name="Tijdelijke aanduiding voor tekst 2">
            <a:extLst>
              <a:ext uri="{FF2B5EF4-FFF2-40B4-BE49-F238E27FC236}">
                <a16:creationId xmlns="" xmlns:a16="http://schemas.microsoft.com/office/drawing/2014/main" id="{36AEBC67-1B26-4D92-9078-5F2B06DEA032}"/>
              </a:ext>
            </a:extLst>
          </p:cNvPr>
          <p:cNvSpPr>
            <a:spLocks noGrp="1"/>
          </p:cNvSpPr>
          <p:nvPr>
            <p:ph type="body" sz="quarter" idx="10"/>
          </p:nvPr>
        </p:nvSpPr>
        <p:spPr>
          <a:xfrm>
            <a:off x="490538" y="1124744"/>
            <a:ext cx="8207375" cy="4296280"/>
          </a:xfrm>
        </p:spPr>
        <p:txBody>
          <a:bodyPr>
            <a:normAutofit fontScale="92500" lnSpcReduction="20000"/>
          </a:bodyPr>
          <a:lstStyle/>
          <a:p>
            <a:endParaRPr lang="nl-NL" altLang="nl-NL" sz="2000" b="1" kern="0" dirty="0">
              <a:latin typeface="+mj-lt"/>
            </a:endParaRPr>
          </a:p>
          <a:p>
            <a:r>
              <a:rPr lang="nl-NL" altLang="nl-NL" sz="2000" kern="0" dirty="0">
                <a:latin typeface="+mj-lt"/>
              </a:rPr>
              <a:t>Ruim gebruik groente, fruit, noten, olijfolie, peulvruchten, volkoren producten, vis, gevogelte en een matig gebruikt van zuivelproducten, rood vlees en wijn </a:t>
            </a:r>
          </a:p>
          <a:p>
            <a:endParaRPr lang="nl-NL" sz="2000" kern="0" dirty="0">
              <a:latin typeface="+mj-lt"/>
            </a:endParaRPr>
          </a:p>
          <a:p>
            <a:r>
              <a:rPr lang="nl-NL" sz="2000" dirty="0">
                <a:solidFill>
                  <a:schemeClr val="accent1"/>
                </a:solidFill>
              </a:rPr>
              <a:t>Rijk is aan enkelvoudig onverzadigde </a:t>
            </a:r>
          </a:p>
          <a:p>
            <a:r>
              <a:rPr lang="nl-NL" sz="2000" dirty="0">
                <a:solidFill>
                  <a:schemeClr val="accent1"/>
                </a:solidFill>
              </a:rPr>
              <a:t>vetzuren (</a:t>
            </a:r>
            <a:r>
              <a:rPr lang="nl-NL" sz="2000" dirty="0" err="1">
                <a:solidFill>
                  <a:schemeClr val="accent1"/>
                </a:solidFill>
              </a:rPr>
              <a:t>MUFA's</a:t>
            </a:r>
            <a:r>
              <a:rPr lang="nl-NL" sz="2000" dirty="0">
                <a:solidFill>
                  <a:schemeClr val="accent1"/>
                </a:solidFill>
              </a:rPr>
              <a:t>)</a:t>
            </a:r>
            <a:endParaRPr lang="nl-NL" sz="2000" dirty="0">
              <a:solidFill>
                <a:schemeClr val="accent1"/>
              </a:solidFill>
              <a:latin typeface="+mj-lt"/>
            </a:endParaRPr>
          </a:p>
          <a:p>
            <a:pPr marL="914400" lvl="2" indent="0">
              <a:buNone/>
            </a:pPr>
            <a:endParaRPr lang="nl-NL" sz="2000" dirty="0"/>
          </a:p>
          <a:p>
            <a:pPr marL="914400" lvl="2" indent="0">
              <a:buNone/>
            </a:pPr>
            <a:endParaRPr lang="nl-NL" sz="2000" dirty="0">
              <a:solidFill>
                <a:srgbClr val="004289"/>
              </a:solidFill>
              <a:latin typeface="+mj-lt"/>
              <a:ea typeface="Calibri" panose="020F0502020204030204" pitchFamily="34" charset="0"/>
              <a:cs typeface="Calibri" panose="020F0502020204030204" pitchFamily="34" charset="0"/>
            </a:endParaRPr>
          </a:p>
          <a:p>
            <a:pPr indent="-228600"/>
            <a:r>
              <a:rPr lang="nl-NL" sz="2000" b="1" dirty="0">
                <a:solidFill>
                  <a:srgbClr val="004289"/>
                </a:solidFill>
                <a:latin typeface="+mj-lt"/>
                <a:ea typeface="Calibri" panose="020F0502020204030204" pitchFamily="34" charset="0"/>
                <a:cs typeface="Calibri" panose="020F0502020204030204" pitchFamily="34" charset="0"/>
              </a:rPr>
              <a:t>Mediterraan dieet versus </a:t>
            </a:r>
          </a:p>
          <a:p>
            <a:pPr indent="-228600" algn="just"/>
            <a:r>
              <a:rPr lang="nl-NL" sz="2000" b="1" dirty="0">
                <a:solidFill>
                  <a:srgbClr val="004289"/>
                </a:solidFill>
                <a:latin typeface="+mj-lt"/>
                <a:ea typeface="Calibri" panose="020F0502020204030204" pitchFamily="34" charset="0"/>
                <a:cs typeface="Calibri" panose="020F0502020204030204" pitchFamily="34" charset="0"/>
              </a:rPr>
              <a:t>laag vet/ hoog KH </a:t>
            </a:r>
          </a:p>
          <a:p>
            <a:pPr indent="-228600" algn="just"/>
            <a:r>
              <a:rPr lang="nl-NL" sz="2000" b="1" dirty="0">
                <a:solidFill>
                  <a:srgbClr val="004289"/>
                </a:solidFill>
                <a:latin typeface="+mj-lt"/>
                <a:ea typeface="Calibri" panose="020F0502020204030204" pitchFamily="34" charset="0"/>
                <a:cs typeface="Calibri" panose="020F0502020204030204" pitchFamily="34" charset="0"/>
              </a:rPr>
              <a:t>afname steatose 39% </a:t>
            </a:r>
            <a:r>
              <a:rPr lang="nl-NL" sz="2000" b="1" dirty="0" err="1">
                <a:solidFill>
                  <a:srgbClr val="004289"/>
                </a:solidFill>
                <a:latin typeface="+mj-lt"/>
                <a:ea typeface="Calibri" panose="020F0502020204030204" pitchFamily="34" charset="0"/>
                <a:cs typeface="Calibri" panose="020F0502020204030204" pitchFamily="34" charset="0"/>
              </a:rPr>
              <a:t>vs</a:t>
            </a:r>
            <a:r>
              <a:rPr lang="nl-NL" sz="2000" b="1" dirty="0">
                <a:solidFill>
                  <a:srgbClr val="004289"/>
                </a:solidFill>
                <a:latin typeface="+mj-lt"/>
                <a:ea typeface="Calibri" panose="020F0502020204030204" pitchFamily="34" charset="0"/>
                <a:cs typeface="Calibri" panose="020F0502020204030204" pitchFamily="34" charset="0"/>
              </a:rPr>
              <a:t> 7%</a:t>
            </a:r>
          </a:p>
          <a:p>
            <a:pPr indent="-228600" algn="just"/>
            <a:r>
              <a:rPr lang="nl-NL" sz="2000" b="1" dirty="0">
                <a:solidFill>
                  <a:srgbClr val="004289"/>
                </a:solidFill>
                <a:latin typeface="+mj-lt"/>
                <a:ea typeface="Calibri" panose="020F0502020204030204" pitchFamily="34" charset="0"/>
                <a:cs typeface="Calibri" panose="020F0502020204030204" pitchFamily="34" charset="0"/>
              </a:rPr>
              <a:t>afname insuline resistentie</a:t>
            </a:r>
          </a:p>
          <a:p>
            <a:pPr indent="-228600" algn="just"/>
            <a:r>
              <a:rPr lang="nl-NL" sz="2000" b="1" dirty="0" smtClean="0">
                <a:solidFill>
                  <a:srgbClr val="004289"/>
                </a:solidFill>
                <a:latin typeface="+mj-lt"/>
                <a:cs typeface="Calibri" panose="020F0502020204030204" pitchFamily="34" charset="0"/>
              </a:rPr>
              <a:t>Gewichtsafname was </a:t>
            </a:r>
            <a:r>
              <a:rPr lang="nl-NL" sz="2000" b="1" dirty="0">
                <a:solidFill>
                  <a:srgbClr val="004289"/>
                </a:solidFill>
                <a:latin typeface="+mj-lt"/>
                <a:cs typeface="Calibri" panose="020F0502020204030204" pitchFamily="34" charset="0"/>
              </a:rPr>
              <a:t>gelijk</a:t>
            </a:r>
          </a:p>
          <a:p>
            <a:endParaRPr lang="nl-NL" sz="2000" dirty="0"/>
          </a:p>
          <a:p>
            <a:endParaRPr lang="nl-NL" sz="2000" dirty="0"/>
          </a:p>
          <a:p>
            <a:endParaRPr lang="nl-NL" sz="2000" dirty="0"/>
          </a:p>
          <a:p>
            <a:endParaRPr lang="nl-NL" sz="2000" dirty="0"/>
          </a:p>
          <a:p>
            <a:endParaRPr lang="nl-NL" sz="2000" dirty="0"/>
          </a:p>
        </p:txBody>
      </p:sp>
      <p:pic>
        <p:nvPicPr>
          <p:cNvPr id="6" name="Afbeelding 5">
            <a:extLst>
              <a:ext uri="{FF2B5EF4-FFF2-40B4-BE49-F238E27FC236}">
                <a16:creationId xmlns="" xmlns:a16="http://schemas.microsoft.com/office/drawing/2014/main" id="{E803434B-27AF-4625-9C63-B9E87BA203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048" y="2374765"/>
            <a:ext cx="3427007" cy="3488326"/>
          </a:xfrm>
          <a:prstGeom prst="rect">
            <a:avLst/>
          </a:prstGeom>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6877" y="6309320"/>
            <a:ext cx="34813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3813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80FE99A-4FDA-42F5-A2A0-2ED8C6DEF1F9}"/>
              </a:ext>
            </a:extLst>
          </p:cNvPr>
          <p:cNvSpPr>
            <a:spLocks noGrp="1"/>
          </p:cNvSpPr>
          <p:nvPr>
            <p:ph type="title"/>
          </p:nvPr>
        </p:nvSpPr>
        <p:spPr>
          <a:xfrm>
            <a:off x="468313" y="260351"/>
            <a:ext cx="8229600" cy="864393"/>
          </a:xfrm>
        </p:spPr>
        <p:txBody>
          <a:bodyPr>
            <a:normAutofit/>
          </a:bodyPr>
          <a:lstStyle/>
          <a:p>
            <a:r>
              <a:rPr lang="nl-NL" sz="3000" dirty="0"/>
              <a:t>Laag Koolhydraat dieet </a:t>
            </a:r>
          </a:p>
        </p:txBody>
      </p:sp>
      <p:sp>
        <p:nvSpPr>
          <p:cNvPr id="3" name="Tijdelijke aanduiding voor tekst 2">
            <a:extLst>
              <a:ext uri="{FF2B5EF4-FFF2-40B4-BE49-F238E27FC236}">
                <a16:creationId xmlns="" xmlns:a16="http://schemas.microsoft.com/office/drawing/2014/main" id="{36AEBC67-1B26-4D92-9078-5F2B06DEA032}"/>
              </a:ext>
            </a:extLst>
          </p:cNvPr>
          <p:cNvSpPr>
            <a:spLocks noGrp="1"/>
          </p:cNvSpPr>
          <p:nvPr>
            <p:ph type="body" sz="quarter" idx="10"/>
          </p:nvPr>
        </p:nvSpPr>
        <p:spPr>
          <a:xfrm>
            <a:off x="611560" y="1243360"/>
            <a:ext cx="3310831" cy="4296280"/>
          </a:xfrm>
        </p:spPr>
        <p:txBody>
          <a:bodyPr>
            <a:normAutofit/>
          </a:bodyPr>
          <a:lstStyle/>
          <a:p>
            <a:pPr lvl="0" fontAlgn="base">
              <a:spcAft>
                <a:spcPct val="0"/>
              </a:spcAft>
            </a:pPr>
            <a:r>
              <a:rPr lang="nl-NL" altLang="nl-NL" sz="2000" kern="0" dirty="0">
                <a:solidFill>
                  <a:schemeClr val="accent1"/>
                </a:solidFill>
                <a:latin typeface="+mj-lt"/>
              </a:rPr>
              <a:t>Ruim gebruik van </a:t>
            </a:r>
          </a:p>
          <a:p>
            <a:pPr lvl="0" fontAlgn="base">
              <a:spcAft>
                <a:spcPct val="0"/>
              </a:spcAft>
            </a:pPr>
            <a:r>
              <a:rPr lang="nl-NL" altLang="nl-NL" sz="2000" kern="0" dirty="0">
                <a:solidFill>
                  <a:schemeClr val="accent1"/>
                </a:solidFill>
                <a:latin typeface="+mj-lt"/>
              </a:rPr>
              <a:t>Eiwitrijke producten (vlees, vis, ei, gevogelte, noten en zaden), </a:t>
            </a:r>
          </a:p>
          <a:p>
            <a:pPr lvl="0" fontAlgn="base">
              <a:spcAft>
                <a:spcPct val="0"/>
              </a:spcAft>
            </a:pPr>
            <a:r>
              <a:rPr lang="nl-NL" altLang="nl-NL" sz="2000" kern="0" dirty="0">
                <a:solidFill>
                  <a:schemeClr val="accent1"/>
                </a:solidFill>
                <a:latin typeface="+mj-lt"/>
              </a:rPr>
              <a:t>Vet (olie, boter, avocado) Groenten. </a:t>
            </a:r>
          </a:p>
          <a:p>
            <a:pPr lvl="0" fontAlgn="base">
              <a:spcAft>
                <a:spcPct val="0"/>
              </a:spcAft>
            </a:pPr>
            <a:endParaRPr lang="nl-NL" altLang="nl-NL" sz="2000" b="1" kern="0" dirty="0">
              <a:solidFill>
                <a:schemeClr val="accent1"/>
              </a:solidFill>
              <a:latin typeface="+mj-lt"/>
            </a:endParaRPr>
          </a:p>
          <a:p>
            <a:pPr lvl="0" fontAlgn="base">
              <a:spcAft>
                <a:spcPct val="0"/>
              </a:spcAft>
            </a:pPr>
            <a:r>
              <a:rPr lang="nl-NL" altLang="nl-NL" sz="2000" b="1" kern="0" dirty="0" smtClean="0">
                <a:solidFill>
                  <a:schemeClr val="accent1"/>
                </a:solidFill>
                <a:latin typeface="+mj-lt"/>
              </a:rPr>
              <a:t>KH- </a:t>
            </a:r>
            <a:r>
              <a:rPr lang="nl-NL" altLang="nl-NL" sz="2000" b="1" kern="0" dirty="0">
                <a:solidFill>
                  <a:schemeClr val="accent1"/>
                </a:solidFill>
                <a:latin typeface="+mj-lt"/>
              </a:rPr>
              <a:t>beperking</a:t>
            </a:r>
          </a:p>
          <a:p>
            <a:pPr lvl="0" fontAlgn="base">
              <a:spcAft>
                <a:spcPct val="0"/>
              </a:spcAft>
            </a:pPr>
            <a:r>
              <a:rPr lang="nl-NL" altLang="nl-NL" sz="2000" b="1" kern="0" dirty="0">
                <a:solidFill>
                  <a:schemeClr val="accent1"/>
                </a:solidFill>
                <a:latin typeface="+mj-lt"/>
              </a:rPr>
              <a:t>5% tot max  40 en% aan koolhydraten in voeding </a:t>
            </a:r>
          </a:p>
          <a:p>
            <a:pPr lvl="0" fontAlgn="base">
              <a:spcAft>
                <a:spcPct val="0"/>
              </a:spcAft>
            </a:pPr>
            <a:endParaRPr lang="nl-NL" altLang="nl-NL" b="1" kern="0" dirty="0">
              <a:solidFill>
                <a:schemeClr val="accent1"/>
              </a:solidFill>
              <a:latin typeface="Calibri"/>
            </a:endParaRPr>
          </a:p>
          <a:p>
            <a:pPr lvl="0" fontAlgn="base">
              <a:spcAft>
                <a:spcPct val="0"/>
              </a:spcAft>
            </a:pPr>
            <a:endParaRPr lang="nl-NL" altLang="nl-NL" kern="0" dirty="0">
              <a:solidFill>
                <a:srgbClr val="1E2145"/>
              </a:solidFill>
              <a:latin typeface="Calibri"/>
            </a:endParaRPr>
          </a:p>
        </p:txBody>
      </p:sp>
      <p:pic>
        <p:nvPicPr>
          <p:cNvPr id="5" name="Afbeelding 4"/>
          <p:cNvPicPr/>
          <p:nvPr/>
        </p:nvPicPr>
        <p:blipFill>
          <a:blip r:embed="rId5"/>
          <a:stretch>
            <a:fillRect/>
          </a:stretch>
        </p:blipFill>
        <p:spPr>
          <a:xfrm>
            <a:off x="5004048" y="500144"/>
            <a:ext cx="3888432" cy="5829657"/>
          </a:xfrm>
          <a:prstGeom prst="rect">
            <a:avLst/>
          </a:prstGeom>
        </p:spPr>
      </p:pic>
      <p:pic>
        <p:nvPicPr>
          <p:cNvPr id="7"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826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dirty="0">
                <a:solidFill>
                  <a:schemeClr val="accent1"/>
                </a:solidFill>
              </a:rPr>
              <a:t/>
            </a:r>
            <a:br>
              <a:rPr lang="nl-NL" sz="2000" dirty="0">
                <a:solidFill>
                  <a:schemeClr val="accent1"/>
                </a:solidFill>
              </a:rPr>
            </a:br>
            <a:r>
              <a:rPr lang="nl-NL" sz="2000" dirty="0" err="1">
                <a:solidFill>
                  <a:schemeClr val="accent1"/>
                </a:solidFill>
              </a:rPr>
              <a:t>Ahn</a:t>
            </a:r>
            <a:r>
              <a:rPr lang="nl-NL" sz="2000" dirty="0">
                <a:solidFill>
                  <a:schemeClr val="accent1"/>
                </a:solidFill>
              </a:rPr>
              <a:t> J. e.a.  </a:t>
            </a:r>
            <a:r>
              <a:rPr lang="en-US" sz="2000" dirty="0">
                <a:solidFill>
                  <a:schemeClr val="accent1"/>
                </a:solidFill>
              </a:rPr>
              <a:t>Critical appraisal for low-carbohydrate diet in NAFLD </a:t>
            </a:r>
            <a:r>
              <a:rPr lang="nl-NL" sz="2000" dirty="0">
                <a:solidFill>
                  <a:schemeClr val="accent1"/>
                </a:solidFill>
              </a:rPr>
              <a:t>Review </a:t>
            </a:r>
            <a:r>
              <a:rPr lang="nl-NL" sz="2000" dirty="0" err="1">
                <a:solidFill>
                  <a:schemeClr val="accent1"/>
                </a:solidFill>
              </a:rPr>
              <a:t>and</a:t>
            </a:r>
            <a:r>
              <a:rPr lang="nl-NL" sz="2000" dirty="0">
                <a:solidFill>
                  <a:schemeClr val="accent1"/>
                </a:solidFill>
              </a:rPr>
              <a:t> meta-analyses, </a:t>
            </a:r>
            <a:r>
              <a:rPr lang="nl-NL" sz="2000" dirty="0" err="1">
                <a:solidFill>
                  <a:schemeClr val="accent1"/>
                </a:solidFill>
              </a:rPr>
              <a:t>Clin</a:t>
            </a:r>
            <a:r>
              <a:rPr lang="nl-NL" sz="2000" dirty="0">
                <a:solidFill>
                  <a:schemeClr val="accent1"/>
                </a:solidFill>
              </a:rPr>
              <a:t> </a:t>
            </a:r>
            <a:r>
              <a:rPr lang="nl-NL" sz="2000" dirty="0" err="1">
                <a:solidFill>
                  <a:schemeClr val="accent1"/>
                </a:solidFill>
              </a:rPr>
              <a:t>Nutr</a:t>
            </a:r>
            <a:r>
              <a:rPr lang="nl-NL" sz="2000" dirty="0">
                <a:solidFill>
                  <a:schemeClr val="accent1"/>
                </a:solidFill>
              </a:rPr>
              <a:t> 2019</a:t>
            </a:r>
            <a:endParaRPr lang="nl-NL" sz="1400" dirty="0">
              <a:solidFill>
                <a:schemeClr val="accent1"/>
              </a:solidFill>
            </a:endParaRPr>
          </a:p>
        </p:txBody>
      </p:sp>
      <p:sp>
        <p:nvSpPr>
          <p:cNvPr id="3" name="Tijdelijke aanduiding voor tekst 2"/>
          <p:cNvSpPr>
            <a:spLocks noGrp="1"/>
          </p:cNvSpPr>
          <p:nvPr>
            <p:ph type="body" sz="quarter" idx="10"/>
          </p:nvPr>
        </p:nvSpPr>
        <p:spPr>
          <a:xfrm>
            <a:off x="468312" y="1582866"/>
            <a:ext cx="8207375" cy="4320480"/>
          </a:xfrm>
        </p:spPr>
        <p:txBody>
          <a:bodyPr>
            <a:noAutofit/>
          </a:bodyPr>
          <a:lstStyle/>
          <a:p>
            <a:pPr lvl="0">
              <a:spcBef>
                <a:spcPts val="0"/>
              </a:spcBef>
            </a:pPr>
            <a:r>
              <a:rPr lang="nl-NL" sz="2000" b="1" dirty="0">
                <a:solidFill>
                  <a:schemeClr val="accent1"/>
                </a:solidFill>
                <a:latin typeface="TheSansOfficeLF"/>
              </a:rPr>
              <a:t>Totaal 11 studies bekeken</a:t>
            </a:r>
            <a:endParaRPr lang="nl-NL" sz="2000" b="1" dirty="0">
              <a:solidFill>
                <a:schemeClr val="accent1"/>
              </a:solidFill>
              <a:latin typeface="TheSansOfficeLF"/>
              <a:ea typeface="Calibri"/>
              <a:cs typeface="Times New Roman"/>
            </a:endParaRPr>
          </a:p>
          <a:p>
            <a:pPr lvl="0">
              <a:lnSpc>
                <a:spcPct val="115000"/>
              </a:lnSpc>
              <a:spcAft>
                <a:spcPts val="1000"/>
              </a:spcAft>
            </a:pPr>
            <a:r>
              <a:rPr lang="nl-NL" sz="2000" b="1" dirty="0">
                <a:solidFill>
                  <a:schemeClr val="accent1"/>
                </a:solidFill>
                <a:latin typeface="TheSansOfficeLF"/>
                <a:ea typeface="Calibri"/>
                <a:cs typeface="Times New Roman"/>
              </a:rPr>
              <a:t>KH-Vet+ dieet versus caloriebeperkt vet- dieet</a:t>
            </a:r>
            <a:endParaRPr lang="nl-NL" sz="2000" dirty="0">
              <a:solidFill>
                <a:schemeClr val="accent1"/>
              </a:solidFill>
              <a:latin typeface="+mj-lt"/>
              <a:ea typeface="Calibri"/>
              <a:cs typeface="Times New Roman"/>
            </a:endParaRPr>
          </a:p>
          <a:p>
            <a:pPr lvl="0">
              <a:spcBef>
                <a:spcPts val="0"/>
              </a:spcBef>
            </a:pPr>
            <a:r>
              <a:rPr lang="nl-NL" sz="2000" b="1" dirty="0">
                <a:solidFill>
                  <a:schemeClr val="accent1"/>
                </a:solidFill>
                <a:latin typeface="+mn-lt"/>
              </a:rPr>
              <a:t>Mate van KH beperking varieerde per studie</a:t>
            </a:r>
          </a:p>
          <a:p>
            <a:pPr lvl="0">
              <a:spcBef>
                <a:spcPts val="0"/>
              </a:spcBef>
            </a:pPr>
            <a:r>
              <a:rPr lang="nl-NL" sz="2000" dirty="0">
                <a:solidFill>
                  <a:schemeClr val="accent1"/>
                </a:solidFill>
                <a:latin typeface="+mn-lt"/>
              </a:rPr>
              <a:t>Matig KH beperkt: 5 studies 26-46% KH</a:t>
            </a:r>
          </a:p>
          <a:p>
            <a:pPr lvl="0">
              <a:spcBef>
                <a:spcPts val="0"/>
              </a:spcBef>
            </a:pPr>
            <a:r>
              <a:rPr lang="nl-NL" sz="2000" dirty="0">
                <a:solidFill>
                  <a:schemeClr val="accent1"/>
                </a:solidFill>
                <a:latin typeface="+mn-lt"/>
              </a:rPr>
              <a:t>Laag KH:  2 studies 10-25% KH </a:t>
            </a:r>
          </a:p>
          <a:p>
            <a:pPr lvl="0">
              <a:spcBef>
                <a:spcPts val="0"/>
              </a:spcBef>
            </a:pPr>
            <a:r>
              <a:rPr lang="nl-NL" sz="2000" dirty="0">
                <a:solidFill>
                  <a:schemeClr val="accent1"/>
                </a:solidFill>
                <a:latin typeface="+mn-lt"/>
              </a:rPr>
              <a:t>Zeer laag KH: 4 studies &lt; 10% KH</a:t>
            </a:r>
          </a:p>
          <a:p>
            <a:pPr lvl="0">
              <a:spcBef>
                <a:spcPts val="0"/>
              </a:spcBef>
            </a:pPr>
            <a:endParaRPr lang="nl-NL" sz="2000" dirty="0">
              <a:solidFill>
                <a:schemeClr val="accent1"/>
              </a:solidFill>
              <a:latin typeface="+mn-lt"/>
            </a:endParaRPr>
          </a:p>
          <a:p>
            <a:pPr lvl="0">
              <a:spcBef>
                <a:spcPts val="0"/>
              </a:spcBef>
            </a:pPr>
            <a:r>
              <a:rPr lang="nl-NL" sz="2000" b="1" dirty="0">
                <a:solidFill>
                  <a:schemeClr val="accent1"/>
                </a:solidFill>
                <a:latin typeface="+mn-lt"/>
              </a:rPr>
              <a:t>Grote variatie in de opzet van de studies</a:t>
            </a:r>
          </a:p>
          <a:p>
            <a:pPr lvl="0">
              <a:spcBef>
                <a:spcPts val="0"/>
              </a:spcBef>
            </a:pPr>
            <a:r>
              <a:rPr lang="nl-NL" sz="2000" dirty="0">
                <a:solidFill>
                  <a:schemeClr val="accent1"/>
                </a:solidFill>
                <a:latin typeface="+mn-lt"/>
              </a:rPr>
              <a:t>Wel/geen totale calorie-restrictie</a:t>
            </a:r>
          </a:p>
          <a:p>
            <a:pPr lvl="0">
              <a:spcBef>
                <a:spcPts val="0"/>
              </a:spcBef>
            </a:pPr>
            <a:r>
              <a:rPr lang="nl-NL" sz="2000" dirty="0">
                <a:solidFill>
                  <a:schemeClr val="accent1"/>
                </a:solidFill>
                <a:latin typeface="TheSansOfficeLF"/>
              </a:rPr>
              <a:t>Eindpunten waren verschillend </a:t>
            </a:r>
            <a:r>
              <a:rPr lang="nl-NL" sz="2000" dirty="0" err="1">
                <a:solidFill>
                  <a:schemeClr val="accent1"/>
                </a:solidFill>
                <a:latin typeface="TheSansOfficeLF"/>
              </a:rPr>
              <a:t>Intrahepatisch</a:t>
            </a:r>
            <a:r>
              <a:rPr lang="nl-NL" sz="2000" dirty="0">
                <a:solidFill>
                  <a:schemeClr val="accent1"/>
                </a:solidFill>
                <a:latin typeface="TheSansOfficeLF"/>
              </a:rPr>
              <a:t> vet of leverfunctie ASAT/ALAT, H-MRS</a:t>
            </a:r>
          </a:p>
          <a:p>
            <a:pPr lvl="0">
              <a:spcBef>
                <a:spcPts val="0"/>
              </a:spcBef>
            </a:pPr>
            <a:endParaRPr lang="nl-NL" sz="2000" b="1" dirty="0">
              <a:solidFill>
                <a:schemeClr val="accent1"/>
              </a:solidFill>
              <a:latin typeface="+mn-lt"/>
            </a:endParaRPr>
          </a:p>
          <a:p>
            <a:pPr lvl="0">
              <a:spcBef>
                <a:spcPts val="0"/>
              </a:spcBef>
            </a:pPr>
            <a:r>
              <a:rPr lang="nl-NL" sz="2000" b="1" dirty="0">
                <a:solidFill>
                  <a:schemeClr val="accent1"/>
                </a:solidFill>
                <a:latin typeface="+mn-lt"/>
              </a:rPr>
              <a:t>Studies waren van korte duur</a:t>
            </a:r>
          </a:p>
          <a:p>
            <a:pPr lvl="0">
              <a:spcBef>
                <a:spcPts val="0"/>
              </a:spcBef>
            </a:pPr>
            <a:endParaRPr lang="nl-NL" sz="1800" dirty="0">
              <a:solidFill>
                <a:prstClr val="black"/>
              </a:solidFill>
              <a:latin typeface="+mn-lt"/>
            </a:endParaRPr>
          </a:p>
          <a:p>
            <a:pPr lvl="0">
              <a:spcBef>
                <a:spcPts val="0"/>
              </a:spcBef>
            </a:pPr>
            <a:endParaRPr lang="nl-NL" sz="1200" dirty="0">
              <a:solidFill>
                <a:prstClr val="black"/>
              </a:solidFill>
              <a:latin typeface="Calibri"/>
            </a:endParaRPr>
          </a:p>
          <a:p>
            <a:pPr>
              <a:lnSpc>
                <a:spcPct val="115000"/>
              </a:lnSpc>
              <a:spcAft>
                <a:spcPts val="1000"/>
              </a:spcAft>
            </a:pPr>
            <a:endParaRPr lang="nl-NL" sz="1800" dirty="0">
              <a:latin typeface="+mj-lt"/>
              <a:ea typeface="Calibri"/>
              <a:cs typeface="Times New Roman"/>
            </a:endParaRPr>
          </a:p>
          <a:p>
            <a:endParaRPr lang="nl-NL" sz="2000"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6237312"/>
            <a:ext cx="4492625"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2888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9208" y="476672"/>
            <a:ext cx="8229600" cy="1143000"/>
          </a:xfrm>
        </p:spPr>
        <p:txBody>
          <a:bodyPr>
            <a:noAutofit/>
          </a:bodyPr>
          <a:lstStyle/>
          <a:p>
            <a:pPr lvl="0">
              <a:lnSpc>
                <a:spcPct val="115000"/>
              </a:lnSpc>
              <a:spcBef>
                <a:spcPct val="20000"/>
              </a:spcBef>
              <a:spcAft>
                <a:spcPts val="1000"/>
              </a:spcAft>
            </a:pP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dirty="0" smtClean="0">
                <a:solidFill>
                  <a:srgbClr val="004289"/>
                </a:solidFill>
                <a:latin typeface="TheSansOfficeLF"/>
                <a:ea typeface="Calibri"/>
                <a:cs typeface="Times New Roman"/>
              </a:rPr>
              <a:t>KH-Vet</a:t>
            </a:r>
            <a:r>
              <a:rPr lang="nl-NL" sz="2000" dirty="0">
                <a:solidFill>
                  <a:srgbClr val="004289"/>
                </a:solidFill>
                <a:latin typeface="TheSansOfficeLF"/>
                <a:ea typeface="Calibri"/>
                <a:cs typeface="Times New Roman"/>
              </a:rPr>
              <a:t>+ dieet in de eerste weken sneller gewichtsverlies dan Vet-dieet ; na 6 weken is het effect gelijk</a:t>
            </a:r>
            <a:r>
              <a:rPr lang="nl-NL" sz="1800" b="0" dirty="0">
                <a:solidFill>
                  <a:srgbClr val="004289"/>
                </a:solidFill>
                <a:latin typeface="TheSansOfficeLF"/>
                <a:ea typeface="Calibri"/>
                <a:cs typeface="Times New Roman"/>
              </a:rPr>
              <a:t/>
            </a:r>
            <a:br>
              <a:rPr lang="nl-NL" sz="1800" b="0" dirty="0">
                <a:solidFill>
                  <a:srgbClr val="004289"/>
                </a:solidFill>
                <a:latin typeface="TheSansOfficeLF"/>
                <a:ea typeface="Calibri"/>
                <a:cs typeface="Times New Roman"/>
              </a:rPr>
            </a:br>
            <a:endParaRPr lang="nl-NL" sz="1400" dirty="0">
              <a:solidFill>
                <a:schemeClr val="accent1"/>
              </a:solidFill>
            </a:endParaRPr>
          </a:p>
        </p:txBody>
      </p:sp>
      <p:sp>
        <p:nvSpPr>
          <p:cNvPr id="3" name="Tijdelijke aanduiding voor tekst 2"/>
          <p:cNvSpPr>
            <a:spLocks noGrp="1"/>
          </p:cNvSpPr>
          <p:nvPr>
            <p:ph type="body" sz="quarter" idx="10"/>
          </p:nvPr>
        </p:nvSpPr>
        <p:spPr>
          <a:xfrm>
            <a:off x="468312" y="1582866"/>
            <a:ext cx="8207375" cy="4320480"/>
          </a:xfrm>
        </p:spPr>
        <p:txBody>
          <a:bodyPr>
            <a:noAutofit/>
          </a:bodyPr>
          <a:lstStyle/>
          <a:p>
            <a:pPr>
              <a:lnSpc>
                <a:spcPct val="115000"/>
              </a:lnSpc>
              <a:spcAft>
                <a:spcPts val="1000"/>
              </a:spcAft>
            </a:pPr>
            <a:r>
              <a:rPr lang="nl-NL" sz="1800" dirty="0">
                <a:latin typeface="+mj-lt"/>
                <a:ea typeface="Calibri"/>
                <a:cs typeface="Times New Roman"/>
              </a:rPr>
              <a:t>na 2 weken vet- dieet &lt; 10% (range 8-40%) afname NAFLD en </a:t>
            </a:r>
            <a:r>
              <a:rPr lang="nl-NL" sz="1800" dirty="0" smtClean="0">
                <a:latin typeface="+mj-lt"/>
                <a:ea typeface="Calibri"/>
                <a:cs typeface="Times New Roman"/>
              </a:rPr>
              <a:t>KH- </a:t>
            </a:r>
            <a:r>
              <a:rPr lang="nl-NL" sz="1800" dirty="0">
                <a:latin typeface="+mj-lt"/>
                <a:ea typeface="Calibri"/>
                <a:cs typeface="Times New Roman"/>
              </a:rPr>
              <a:t>&gt; 55 % (range 20-60%) afname</a:t>
            </a:r>
          </a:p>
          <a:p>
            <a:pPr>
              <a:lnSpc>
                <a:spcPct val="115000"/>
              </a:lnSpc>
              <a:spcAft>
                <a:spcPts val="1000"/>
              </a:spcAft>
            </a:pPr>
            <a:r>
              <a:rPr lang="nl-NL" sz="1800" dirty="0">
                <a:latin typeface="+mj-lt"/>
                <a:ea typeface="Calibri"/>
                <a:cs typeface="Times New Roman"/>
              </a:rPr>
              <a:t>na 6 weken is het effect gelijk</a:t>
            </a:r>
          </a:p>
          <a:p>
            <a:pPr>
              <a:lnSpc>
                <a:spcPct val="115000"/>
              </a:lnSpc>
              <a:spcAft>
                <a:spcPts val="1000"/>
              </a:spcAft>
            </a:pPr>
            <a:r>
              <a:rPr lang="nl-NL" sz="1800" dirty="0">
                <a:latin typeface="+mj-lt"/>
                <a:ea typeface="Calibri"/>
                <a:cs typeface="Times New Roman"/>
              </a:rPr>
              <a:t>Lange termijn resultaten blijven uit</a:t>
            </a:r>
          </a:p>
          <a:p>
            <a:pPr>
              <a:lnSpc>
                <a:spcPct val="115000"/>
              </a:lnSpc>
              <a:spcAft>
                <a:spcPts val="1000"/>
              </a:spcAft>
            </a:pPr>
            <a:endParaRPr lang="nl-NL" sz="1800" dirty="0">
              <a:latin typeface="+mj-lt"/>
              <a:ea typeface="Calibri"/>
              <a:cs typeface="Times New Roman"/>
            </a:endParaRPr>
          </a:p>
          <a:p>
            <a:endParaRPr lang="nl-NL" sz="2000"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6237312"/>
            <a:ext cx="4492625"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3284984"/>
            <a:ext cx="3760330" cy="241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0870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lnSpc>
                <a:spcPct val="115000"/>
              </a:lnSpc>
              <a:spcBef>
                <a:spcPct val="20000"/>
              </a:spcBef>
              <a:spcAft>
                <a:spcPts val="1000"/>
              </a:spcAft>
            </a:pPr>
            <a:r>
              <a:rPr lang="nl-NL" sz="2000" dirty="0">
                <a:solidFill>
                  <a:schemeClr val="accent1"/>
                </a:solidFill>
                <a:latin typeface="TheSansOfficeLF"/>
                <a:ea typeface="Calibri"/>
                <a:cs typeface="Times New Roman"/>
              </a:rPr>
              <a:t>Er werd geen correlatie gevonden tussen de mate van </a:t>
            </a:r>
            <a:r>
              <a:rPr lang="nl-NL" sz="2000" dirty="0" smtClean="0">
                <a:solidFill>
                  <a:schemeClr val="accent1"/>
                </a:solidFill>
                <a:latin typeface="TheSansOfficeLF"/>
                <a:ea typeface="Calibri"/>
                <a:cs typeface="Times New Roman"/>
              </a:rPr>
              <a:t>KH- </a:t>
            </a:r>
            <a:r>
              <a:rPr lang="nl-NL" sz="2000" dirty="0">
                <a:solidFill>
                  <a:schemeClr val="accent1"/>
                </a:solidFill>
                <a:latin typeface="TheSansOfficeLF"/>
                <a:ea typeface="Calibri"/>
                <a:cs typeface="Times New Roman"/>
              </a:rPr>
              <a:t>beperking en het verbeteren van de NAFLD score </a:t>
            </a:r>
            <a:endParaRPr lang="nl-NL" sz="2000" dirty="0">
              <a:solidFill>
                <a:schemeClr val="accent1"/>
              </a:solidFill>
            </a:endParaRPr>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6237312"/>
            <a:ext cx="4492625"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4581" y="1844824"/>
            <a:ext cx="4682789" cy="352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8105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6856" y="514881"/>
            <a:ext cx="8229600" cy="782663"/>
          </a:xfrm>
        </p:spPr>
        <p:txBody>
          <a:bodyPr>
            <a:noAutofit/>
          </a:bodyPr>
          <a:lstStyle/>
          <a:p>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b="0" dirty="0">
                <a:solidFill>
                  <a:srgbClr val="004289"/>
                </a:solidFill>
              </a:rPr>
              <a:t/>
            </a:r>
            <a:br>
              <a:rPr lang="nl-NL" sz="2000" b="0" dirty="0">
                <a:solidFill>
                  <a:srgbClr val="004289"/>
                </a:solidFill>
              </a:rPr>
            </a:br>
            <a:r>
              <a:rPr lang="nl-NL" sz="2000" dirty="0">
                <a:solidFill>
                  <a:schemeClr val="accent1"/>
                </a:solidFill>
              </a:rPr>
              <a:t/>
            </a:r>
            <a:br>
              <a:rPr lang="nl-NL" sz="2000" dirty="0">
                <a:solidFill>
                  <a:schemeClr val="accent1"/>
                </a:solidFill>
              </a:rPr>
            </a:br>
            <a:r>
              <a:rPr lang="nl-NL" sz="2000" dirty="0">
                <a:solidFill>
                  <a:schemeClr val="accent1"/>
                </a:solidFill>
              </a:rPr>
              <a:t/>
            </a:r>
            <a:br>
              <a:rPr lang="nl-NL" sz="2000" dirty="0">
                <a:solidFill>
                  <a:schemeClr val="accent1"/>
                </a:solidFill>
              </a:rPr>
            </a:br>
            <a:endParaRPr lang="nl-NL" sz="2000" dirty="0">
              <a:solidFill>
                <a:schemeClr val="accent1"/>
              </a:solidFill>
            </a:endParaRPr>
          </a:p>
        </p:txBody>
      </p:sp>
      <p:sp>
        <p:nvSpPr>
          <p:cNvPr id="3" name="Tijdelijke aanduiding voor tekst 2"/>
          <p:cNvSpPr>
            <a:spLocks noGrp="1"/>
          </p:cNvSpPr>
          <p:nvPr>
            <p:ph type="body" sz="quarter" idx="10"/>
          </p:nvPr>
        </p:nvSpPr>
        <p:spPr>
          <a:xfrm>
            <a:off x="683568" y="1124744"/>
            <a:ext cx="7704856" cy="3960440"/>
          </a:xfrm>
        </p:spPr>
        <p:txBody>
          <a:bodyPr>
            <a:noAutofit/>
          </a:bodyPr>
          <a:lstStyle/>
          <a:p>
            <a:pPr lvl="0">
              <a:lnSpc>
                <a:spcPct val="115000"/>
              </a:lnSpc>
              <a:spcAft>
                <a:spcPts val="1000"/>
              </a:spcAft>
            </a:pPr>
            <a:r>
              <a:rPr lang="nl-NL" sz="2000" dirty="0" smtClean="0">
                <a:solidFill>
                  <a:schemeClr val="accent1"/>
                </a:solidFill>
                <a:latin typeface="+mj-lt"/>
                <a:ea typeface="Calibri"/>
                <a:cs typeface="Times New Roman"/>
              </a:rPr>
              <a:t>KH- </a:t>
            </a:r>
            <a:r>
              <a:rPr lang="nl-NL" sz="2000" dirty="0">
                <a:solidFill>
                  <a:schemeClr val="accent1"/>
                </a:solidFill>
                <a:latin typeface="+mj-lt"/>
                <a:ea typeface="Calibri"/>
                <a:cs typeface="Times New Roman"/>
              </a:rPr>
              <a:t>Vet+ dieet: </a:t>
            </a:r>
            <a:r>
              <a:rPr lang="nl-NL" sz="2000" dirty="0">
                <a:solidFill>
                  <a:srgbClr val="004289"/>
                </a:solidFill>
                <a:latin typeface="TheSansOfficeLF"/>
                <a:ea typeface="Calibri"/>
                <a:cs typeface="Times New Roman"/>
              </a:rPr>
              <a:t>totale calorie-inname daalt &gt; M</a:t>
            </a:r>
            <a:r>
              <a:rPr lang="nl-NL" sz="2000" dirty="0">
                <a:solidFill>
                  <a:schemeClr val="accent1"/>
                </a:solidFill>
                <a:latin typeface="+mj-lt"/>
                <a:ea typeface="Calibri"/>
                <a:cs typeface="Times New Roman"/>
              </a:rPr>
              <a:t>eer E en Vet&gt; sneller verzadigd gevoel   </a:t>
            </a:r>
          </a:p>
          <a:p>
            <a:pPr lvl="0">
              <a:lnSpc>
                <a:spcPct val="115000"/>
              </a:lnSpc>
              <a:spcAft>
                <a:spcPts val="1000"/>
              </a:spcAft>
            </a:pPr>
            <a:r>
              <a:rPr lang="nl-NL" sz="2000" dirty="0">
                <a:solidFill>
                  <a:schemeClr val="accent1"/>
                </a:solidFill>
                <a:latin typeface="+mj-lt"/>
                <a:ea typeface="Calibri"/>
                <a:cs typeface="Times New Roman"/>
              </a:rPr>
              <a:t>Het is niet duidelijk of de veranderde samenstelling van macronutriënten of de caloriereductie leidt tot vermindering van NAFLD </a:t>
            </a:r>
          </a:p>
          <a:p>
            <a:pPr>
              <a:lnSpc>
                <a:spcPct val="115000"/>
              </a:lnSpc>
              <a:spcAft>
                <a:spcPts val="1000"/>
              </a:spcAft>
            </a:pPr>
            <a:r>
              <a:rPr lang="nl-NL" sz="2000" dirty="0">
                <a:solidFill>
                  <a:schemeClr val="accent1"/>
                </a:solidFill>
                <a:latin typeface="+mj-lt"/>
              </a:rPr>
              <a:t>In deze meta-analyse was er geen significant verschil tussen laag koolhydraatdieetgroep en vetarme dieetgroep ter verbetering van het gehalte aan </a:t>
            </a:r>
            <a:r>
              <a:rPr lang="nl-NL" sz="2000" dirty="0" err="1">
                <a:solidFill>
                  <a:schemeClr val="accent1"/>
                </a:solidFill>
                <a:latin typeface="+mj-lt"/>
              </a:rPr>
              <a:t>levervet</a:t>
            </a:r>
            <a:r>
              <a:rPr lang="nl-NL" sz="2000" dirty="0">
                <a:solidFill>
                  <a:schemeClr val="accent1"/>
                </a:solidFill>
                <a:latin typeface="+mj-lt"/>
              </a:rPr>
              <a:t> en </a:t>
            </a:r>
            <a:r>
              <a:rPr lang="nl-NL" sz="2000" dirty="0" err="1">
                <a:solidFill>
                  <a:schemeClr val="accent1"/>
                </a:solidFill>
                <a:latin typeface="+mj-lt"/>
              </a:rPr>
              <a:t>transaminasen</a:t>
            </a:r>
            <a:r>
              <a:rPr lang="nl-NL" sz="2000" dirty="0">
                <a:solidFill>
                  <a:schemeClr val="accent1"/>
                </a:solidFill>
                <a:latin typeface="+mj-lt"/>
              </a:rPr>
              <a:t> (ASAT/ALAT) in NAFLD. </a:t>
            </a:r>
          </a:p>
          <a:p>
            <a:pPr lvl="0">
              <a:lnSpc>
                <a:spcPct val="115000"/>
              </a:lnSpc>
              <a:spcAft>
                <a:spcPts val="1000"/>
              </a:spcAft>
            </a:pPr>
            <a:r>
              <a:rPr lang="nl-NL" sz="2000" b="1" dirty="0">
                <a:solidFill>
                  <a:srgbClr val="004289"/>
                </a:solidFill>
                <a:ea typeface="Calibri"/>
                <a:cs typeface="Times New Roman"/>
              </a:rPr>
              <a:t>Gewichtsverlies door leefstijlverandering is de hoeksteen van de  behandeling bij NAFLD</a:t>
            </a:r>
          </a:p>
          <a:p>
            <a:pPr>
              <a:lnSpc>
                <a:spcPct val="115000"/>
              </a:lnSpc>
              <a:spcAft>
                <a:spcPts val="1000"/>
              </a:spcAft>
            </a:pPr>
            <a:endParaRPr lang="nl-NL" sz="1800" dirty="0">
              <a:latin typeface="+mj-lt"/>
              <a:ea typeface="Calibri"/>
              <a:cs typeface="Times New Roman"/>
            </a:endParaRPr>
          </a:p>
          <a:p>
            <a:pPr>
              <a:lnSpc>
                <a:spcPct val="115000"/>
              </a:lnSpc>
              <a:spcAft>
                <a:spcPts val="1000"/>
              </a:spcAft>
            </a:pPr>
            <a:endParaRPr lang="nl-NL" sz="1800" dirty="0">
              <a:latin typeface="+mj-lt"/>
              <a:ea typeface="Calibri"/>
              <a:cs typeface="Times New Roman"/>
            </a:endParaRPr>
          </a:p>
          <a:p>
            <a:endParaRPr lang="nl-NL" sz="2000" dirty="0"/>
          </a:p>
        </p:txBody>
      </p:sp>
      <p:sp>
        <p:nvSpPr>
          <p:cNvPr id="5" name="Tekstvak 4"/>
          <p:cNvSpPr txBox="1"/>
          <p:nvPr/>
        </p:nvSpPr>
        <p:spPr>
          <a:xfrm>
            <a:off x="4211960" y="6225848"/>
            <a:ext cx="4464496" cy="338554"/>
          </a:xfrm>
          <a:prstGeom prst="rect">
            <a:avLst/>
          </a:prstGeom>
          <a:noFill/>
        </p:spPr>
        <p:txBody>
          <a:bodyPr wrap="square" rtlCol="0">
            <a:spAutoFit/>
          </a:bodyPr>
          <a:lstStyle/>
          <a:p>
            <a:pPr algn="r"/>
            <a:r>
              <a:rPr lang="en-US" sz="1600" dirty="0" err="1">
                <a:hlinkClick r:id="rId5" tooltip="Clinical nutrition (Edinburgh, Scotland)."/>
              </a:rPr>
              <a:t>Ahn</a:t>
            </a:r>
            <a:r>
              <a:rPr lang="en-US" sz="1600" dirty="0">
                <a:hlinkClick r:id="rId5" tooltip="Clinical nutrition (Edinburgh, Scotland)."/>
              </a:rPr>
              <a:t> J. </a:t>
            </a:r>
            <a:r>
              <a:rPr lang="en-US" sz="1600" dirty="0" err="1">
                <a:hlinkClick r:id="rId5" tooltip="Clinical nutrition (Edinburgh, Scotland)."/>
              </a:rPr>
              <a:t>Clin</a:t>
            </a:r>
            <a:r>
              <a:rPr lang="en-US" sz="1600" dirty="0">
                <a:hlinkClick r:id="rId5" tooltip="Clinical nutrition (Edinburgh, Scotland)."/>
              </a:rPr>
              <a:t> </a:t>
            </a:r>
            <a:r>
              <a:rPr lang="en-US" sz="1600" dirty="0" err="1">
                <a:hlinkClick r:id="rId5" tooltip="Clinical nutrition (Edinburgh, Scotland)."/>
              </a:rPr>
              <a:t>Nutr</a:t>
            </a:r>
            <a:r>
              <a:rPr lang="en-US" sz="1600" dirty="0">
                <a:hlinkClick r:id="rId5" tooltip="Clinical nutrition (Edinburgh, Scotland)."/>
              </a:rPr>
              <a:t>.</a:t>
            </a:r>
            <a:r>
              <a:rPr lang="en-US" sz="1600" dirty="0"/>
              <a:t> 2019 Oct;38(5):2023-2030.</a:t>
            </a:r>
            <a:endParaRPr lang="nl-NL" sz="1600" dirty="0"/>
          </a:p>
        </p:txBody>
      </p:sp>
      <p:sp>
        <p:nvSpPr>
          <p:cNvPr id="4" name="Rechthoek 3"/>
          <p:cNvSpPr/>
          <p:nvPr/>
        </p:nvSpPr>
        <p:spPr>
          <a:xfrm>
            <a:off x="395536" y="404664"/>
            <a:ext cx="8280920" cy="517065"/>
          </a:xfrm>
          <a:prstGeom prst="rect">
            <a:avLst/>
          </a:prstGeom>
        </p:spPr>
        <p:txBody>
          <a:bodyPr wrap="square">
            <a:spAutoFit/>
          </a:bodyPr>
          <a:lstStyle/>
          <a:p>
            <a:pPr lvl="0">
              <a:lnSpc>
                <a:spcPct val="115000"/>
              </a:lnSpc>
              <a:spcBef>
                <a:spcPct val="20000"/>
              </a:spcBef>
              <a:spcAft>
                <a:spcPts val="1000"/>
              </a:spcAft>
            </a:pPr>
            <a:r>
              <a:rPr lang="nl-NL" sz="2000" b="1" dirty="0">
                <a:solidFill>
                  <a:schemeClr val="accent1"/>
                </a:solidFill>
                <a:ea typeface="Calibri"/>
                <a:cs typeface="Times New Roman"/>
              </a:rPr>
              <a:t>    </a:t>
            </a:r>
            <a:r>
              <a:rPr lang="nl-NL" sz="2400" b="1" dirty="0" smtClean="0">
                <a:solidFill>
                  <a:schemeClr val="accent1"/>
                </a:solidFill>
                <a:ea typeface="Calibri"/>
                <a:cs typeface="Times New Roman"/>
              </a:rPr>
              <a:t>KH-Vet</a:t>
            </a:r>
            <a:r>
              <a:rPr lang="nl-NL" sz="2400" b="1" dirty="0">
                <a:solidFill>
                  <a:schemeClr val="accent1"/>
                </a:solidFill>
                <a:ea typeface="Calibri"/>
                <a:cs typeface="Times New Roman"/>
              </a:rPr>
              <a:t>+ dieet versus caloriebeperkt vet- dieet</a:t>
            </a:r>
            <a:endParaRPr lang="nl-NL" sz="2400" dirty="0">
              <a:solidFill>
                <a:schemeClr val="accent1"/>
              </a:solidFill>
              <a:ea typeface="Calibri"/>
              <a:cs typeface="Times New Roman"/>
            </a:endParaRPr>
          </a:p>
        </p:txBody>
      </p:sp>
      <p:pic>
        <p:nvPicPr>
          <p:cNvPr id="6"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1928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000" dirty="0" err="1"/>
              <a:t>Mardinoglu</a:t>
            </a:r>
            <a:r>
              <a:rPr lang="nl-NL" sz="2000" dirty="0"/>
              <a:t> e.a. </a:t>
            </a:r>
            <a:r>
              <a:rPr lang="nl-NL" sz="2000" dirty="0" err="1"/>
              <a:t>Carb</a:t>
            </a:r>
            <a:r>
              <a:rPr lang="nl-NL" sz="2000" dirty="0"/>
              <a:t> </a:t>
            </a:r>
            <a:r>
              <a:rPr lang="nl-NL" sz="2000" dirty="0" err="1"/>
              <a:t>Restriction</a:t>
            </a:r>
            <a:r>
              <a:rPr lang="nl-NL" sz="2000" dirty="0"/>
              <a:t> NAFLD  </a:t>
            </a:r>
            <a:r>
              <a:rPr lang="nl-NL" sz="2000" dirty="0" err="1"/>
              <a:t>Cell</a:t>
            </a:r>
            <a:r>
              <a:rPr lang="nl-NL" sz="2000" dirty="0"/>
              <a:t> </a:t>
            </a:r>
            <a:r>
              <a:rPr lang="nl-NL" sz="2000" dirty="0" err="1"/>
              <a:t>Metab</a:t>
            </a:r>
            <a:r>
              <a:rPr lang="nl-NL" sz="2000" dirty="0"/>
              <a:t>. 2018 </a:t>
            </a:r>
          </a:p>
        </p:txBody>
      </p:sp>
      <p:sp>
        <p:nvSpPr>
          <p:cNvPr id="3" name="Tijdelijke aanduiding voor tekst 2"/>
          <p:cNvSpPr>
            <a:spLocks noGrp="1"/>
          </p:cNvSpPr>
          <p:nvPr>
            <p:ph type="body" sz="quarter" idx="10"/>
          </p:nvPr>
        </p:nvSpPr>
        <p:spPr/>
        <p:txBody>
          <a:bodyPr>
            <a:normAutofit fontScale="92500" lnSpcReduction="10000"/>
          </a:bodyPr>
          <a:lstStyle/>
          <a:p>
            <a:r>
              <a:rPr lang="nl-NL" sz="2000" dirty="0" smtClean="0">
                <a:solidFill>
                  <a:srgbClr val="004289"/>
                </a:solidFill>
                <a:ea typeface="+mj-ea"/>
                <a:cs typeface="+mj-cs"/>
              </a:rPr>
              <a:t>KH-E</a:t>
            </a:r>
            <a:r>
              <a:rPr lang="nl-NL" sz="2000" dirty="0">
                <a:solidFill>
                  <a:srgbClr val="004289"/>
                </a:solidFill>
                <a:ea typeface="+mj-ea"/>
                <a:cs typeface="+mj-cs"/>
              </a:rPr>
              <a:t>+ dieet, </a:t>
            </a:r>
            <a:r>
              <a:rPr lang="nl-NL" sz="2000" dirty="0" err="1">
                <a:solidFill>
                  <a:srgbClr val="004289"/>
                </a:solidFill>
                <a:ea typeface="+mj-ea"/>
                <a:cs typeface="+mj-cs"/>
              </a:rPr>
              <a:t>isocalorisch</a:t>
            </a:r>
            <a:endParaRPr lang="nl-NL" sz="2000" dirty="0">
              <a:solidFill>
                <a:srgbClr val="004289"/>
              </a:solidFill>
              <a:ea typeface="+mj-ea"/>
              <a:cs typeface="+mj-cs"/>
            </a:endParaRPr>
          </a:p>
          <a:p>
            <a:r>
              <a:rPr lang="nl-NL" sz="2000" dirty="0">
                <a:solidFill>
                  <a:srgbClr val="004289"/>
                </a:solidFill>
                <a:ea typeface="+mj-ea"/>
                <a:cs typeface="+mj-cs"/>
              </a:rPr>
              <a:t>Duur studie: 14 dagen. </a:t>
            </a:r>
          </a:p>
          <a:p>
            <a:r>
              <a:rPr lang="nl-NL" sz="2000" dirty="0">
                <a:solidFill>
                  <a:srgbClr val="004289"/>
                </a:solidFill>
              </a:rPr>
              <a:t>&lt; 30gKH per dag</a:t>
            </a:r>
          </a:p>
          <a:p>
            <a:r>
              <a:rPr lang="nl-NL" sz="2000" dirty="0">
                <a:solidFill>
                  <a:srgbClr val="004289"/>
                </a:solidFill>
              </a:rPr>
              <a:t>Gewichtsverlies werd bewust tot een minimum beperkt</a:t>
            </a:r>
          </a:p>
          <a:p>
            <a:r>
              <a:rPr lang="nl-NL" sz="2000" dirty="0">
                <a:solidFill>
                  <a:srgbClr val="004289"/>
                </a:solidFill>
              </a:rPr>
              <a:t>Meting lever vet baseline en na 14 dagen met MRS</a:t>
            </a:r>
          </a:p>
          <a:p>
            <a:endParaRPr lang="nl-NL" sz="2000" dirty="0"/>
          </a:p>
          <a:p>
            <a:pPr marL="342900" indent="-342900">
              <a:buFontTx/>
              <a:buChar char="-"/>
            </a:pPr>
            <a:r>
              <a:rPr lang="nl-NL" sz="2000" b="1" dirty="0"/>
              <a:t>43,8% </a:t>
            </a:r>
            <a:r>
              <a:rPr lang="nl-NL" sz="2000" b="1" dirty="0">
                <a:solidFill>
                  <a:srgbClr val="004289"/>
                </a:solidFill>
              </a:rPr>
              <a:t>reductie lever vet </a:t>
            </a:r>
            <a:r>
              <a:rPr lang="nl-NL" sz="2000" b="1" dirty="0"/>
              <a:t>gemeten </a:t>
            </a:r>
          </a:p>
          <a:p>
            <a:pPr marL="342900" indent="-342900">
              <a:buFontTx/>
              <a:buChar char="-"/>
            </a:pPr>
            <a:r>
              <a:rPr lang="nl-NL" sz="2000" b="1" dirty="0"/>
              <a:t>56,7% reductie VLDL-</a:t>
            </a:r>
            <a:r>
              <a:rPr lang="nl-NL" sz="2000" b="1" dirty="0" err="1"/>
              <a:t>triglycerides</a:t>
            </a:r>
            <a:endParaRPr lang="nl-NL" sz="2000" b="1" dirty="0"/>
          </a:p>
          <a:p>
            <a:r>
              <a:rPr lang="nl-NL" sz="2000" b="1" dirty="0"/>
              <a:t>Reductie lever vet was reeds significant 1 dag na start  interventie</a:t>
            </a:r>
          </a:p>
          <a:p>
            <a:endParaRPr lang="nl-NL" sz="2000" b="1" dirty="0"/>
          </a:p>
          <a:p>
            <a:r>
              <a:rPr lang="nl-NL" sz="2000" b="1" dirty="0"/>
              <a:t>Follow-up MRS 1-3 maanden na stoppen van het </a:t>
            </a:r>
            <a:r>
              <a:rPr lang="nl-NL" sz="2000" b="1" dirty="0" smtClean="0"/>
              <a:t>KH- </a:t>
            </a:r>
            <a:r>
              <a:rPr lang="nl-NL" sz="2000" b="1" dirty="0"/>
              <a:t>dieet</a:t>
            </a:r>
          </a:p>
          <a:p>
            <a:r>
              <a:rPr lang="nl-NL" sz="2000" b="1" dirty="0"/>
              <a:t>lever vet weer als baseline </a:t>
            </a:r>
          </a:p>
        </p:txBody>
      </p:sp>
      <p:sp>
        <p:nvSpPr>
          <p:cNvPr id="4" name="Tekstvak 3"/>
          <p:cNvSpPr txBox="1"/>
          <p:nvPr/>
        </p:nvSpPr>
        <p:spPr>
          <a:xfrm>
            <a:off x="3635896" y="5727062"/>
            <a:ext cx="4896544" cy="276999"/>
          </a:xfrm>
          <a:prstGeom prst="rect">
            <a:avLst/>
          </a:prstGeom>
          <a:noFill/>
        </p:spPr>
        <p:txBody>
          <a:bodyPr wrap="square" rtlCol="0">
            <a:spAutoFit/>
          </a:bodyPr>
          <a:lstStyle/>
          <a:p>
            <a:r>
              <a:rPr lang="nl-NL" sz="1200" b="1" dirty="0" err="1">
                <a:solidFill>
                  <a:srgbClr val="004289"/>
                </a:solidFill>
                <a:latin typeface="TheSansOffice LF" pitchFamily="34" charset="0"/>
              </a:rPr>
              <a:t>Mardinoglu</a:t>
            </a:r>
            <a:r>
              <a:rPr lang="nl-NL" sz="1200" b="1" dirty="0">
                <a:solidFill>
                  <a:srgbClr val="004289"/>
                </a:solidFill>
                <a:latin typeface="TheSansOffice LF" pitchFamily="34" charset="0"/>
              </a:rPr>
              <a:t> e.a. </a:t>
            </a:r>
            <a:r>
              <a:rPr lang="nl-NL" sz="1200" b="1" dirty="0" err="1">
                <a:solidFill>
                  <a:srgbClr val="004289"/>
                </a:solidFill>
                <a:latin typeface="TheSansOffice LF" pitchFamily="34" charset="0"/>
              </a:rPr>
              <a:t>Carb</a:t>
            </a:r>
            <a:r>
              <a:rPr lang="nl-NL" sz="1200" b="1" dirty="0">
                <a:solidFill>
                  <a:srgbClr val="004289"/>
                </a:solidFill>
                <a:latin typeface="TheSansOffice LF" pitchFamily="34" charset="0"/>
              </a:rPr>
              <a:t> </a:t>
            </a:r>
            <a:r>
              <a:rPr lang="nl-NL" sz="1200" b="1" dirty="0" err="1">
                <a:solidFill>
                  <a:srgbClr val="004289"/>
                </a:solidFill>
                <a:latin typeface="TheSansOffice LF" pitchFamily="34" charset="0"/>
              </a:rPr>
              <a:t>Restriction</a:t>
            </a:r>
            <a:r>
              <a:rPr lang="nl-NL" sz="1200" b="1" dirty="0">
                <a:solidFill>
                  <a:srgbClr val="004289"/>
                </a:solidFill>
                <a:latin typeface="TheSansOffice LF" pitchFamily="34" charset="0"/>
              </a:rPr>
              <a:t> NAFLD  </a:t>
            </a:r>
            <a:r>
              <a:rPr lang="nl-NL" sz="1200" b="1" dirty="0" err="1">
                <a:solidFill>
                  <a:srgbClr val="004289"/>
                </a:solidFill>
                <a:latin typeface="TheSansOffice LF" pitchFamily="34" charset="0"/>
              </a:rPr>
              <a:t>Cell</a:t>
            </a:r>
            <a:r>
              <a:rPr lang="nl-NL" sz="1200" b="1" dirty="0">
                <a:solidFill>
                  <a:srgbClr val="004289"/>
                </a:solidFill>
                <a:latin typeface="TheSansOffice LF" pitchFamily="34" charset="0"/>
              </a:rPr>
              <a:t> </a:t>
            </a:r>
            <a:r>
              <a:rPr lang="nl-NL" sz="1200" b="1" dirty="0" err="1">
                <a:solidFill>
                  <a:srgbClr val="004289"/>
                </a:solidFill>
                <a:latin typeface="TheSansOffice LF" pitchFamily="34" charset="0"/>
              </a:rPr>
              <a:t>Metab</a:t>
            </a:r>
            <a:r>
              <a:rPr lang="nl-NL" sz="1200" b="1" dirty="0">
                <a:solidFill>
                  <a:srgbClr val="004289"/>
                </a:solidFill>
                <a:latin typeface="TheSansOffice LF" pitchFamily="34" charset="0"/>
              </a:rPr>
              <a:t>. 2018 </a:t>
            </a:r>
            <a:endParaRPr lang="nl-NL" sz="1200" dirty="0">
              <a:solidFill>
                <a:srgbClr val="004289"/>
              </a:solidFill>
            </a:endParaRPr>
          </a:p>
        </p:txBody>
      </p:sp>
      <p:pic>
        <p:nvPicPr>
          <p:cNvPr id="6"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7781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9139" y="332656"/>
            <a:ext cx="8229600" cy="680969"/>
          </a:xfrm>
        </p:spPr>
        <p:txBody>
          <a:bodyPr>
            <a:normAutofit/>
          </a:bodyPr>
          <a:lstStyle/>
          <a:p>
            <a:r>
              <a:rPr lang="nl-NL" sz="3000" dirty="0">
                <a:latin typeface="+mj-lt"/>
                <a:cs typeface="Calibri" panose="020F0502020204030204" pitchFamily="34" charset="0"/>
              </a:rPr>
              <a:t>Aanvullende aandachtspunten bij NAFLD </a:t>
            </a:r>
          </a:p>
        </p:txBody>
      </p:sp>
      <p:sp>
        <p:nvSpPr>
          <p:cNvPr id="3" name="Tijdelijke aanduiding voor tekst 2"/>
          <p:cNvSpPr>
            <a:spLocks noGrp="1"/>
          </p:cNvSpPr>
          <p:nvPr>
            <p:ph type="body" sz="quarter" idx="10"/>
          </p:nvPr>
        </p:nvSpPr>
        <p:spPr>
          <a:xfrm>
            <a:off x="511364" y="870375"/>
            <a:ext cx="8207375" cy="4766674"/>
          </a:xfrm>
        </p:spPr>
        <p:txBody>
          <a:bodyPr>
            <a:normAutofit/>
          </a:bodyPr>
          <a:lstStyle/>
          <a:p>
            <a:pPr marL="457200" lvl="1" indent="0" algn="just">
              <a:buNone/>
            </a:pPr>
            <a:endParaRPr lang="nl-NL" sz="2600" dirty="0">
              <a:latin typeface="+mj-lt"/>
              <a:ea typeface="Calibri" panose="020F0502020204030204" pitchFamily="34" charset="0"/>
              <a:cs typeface="Calibri" panose="020F0502020204030204" pitchFamily="34" charset="0"/>
            </a:endParaRPr>
          </a:p>
          <a:p>
            <a:pPr lvl="0">
              <a:lnSpc>
                <a:spcPct val="115000"/>
              </a:lnSpc>
              <a:spcAft>
                <a:spcPts val="1000"/>
              </a:spcAft>
            </a:pPr>
            <a:r>
              <a:rPr lang="nl-NL" sz="2000" b="1" dirty="0">
                <a:solidFill>
                  <a:srgbClr val="004289"/>
                </a:solidFill>
                <a:latin typeface="TheSansOfficeLF"/>
                <a:ea typeface="Calibri"/>
                <a:cs typeface="Times New Roman"/>
              </a:rPr>
              <a:t>Er is een correlatie tussen overconsumptie van fructose en NAFLD</a:t>
            </a:r>
          </a:p>
          <a:p>
            <a:pPr lvl="0">
              <a:lnSpc>
                <a:spcPct val="115000"/>
              </a:lnSpc>
              <a:spcAft>
                <a:spcPts val="1000"/>
              </a:spcAft>
            </a:pPr>
            <a:r>
              <a:rPr lang="nl-NL" sz="1800" b="1" dirty="0">
                <a:solidFill>
                  <a:srgbClr val="004289"/>
                </a:solidFill>
                <a:latin typeface="TheSansOfficeLF"/>
                <a:ea typeface="Calibri"/>
                <a:cs typeface="Times New Roman"/>
              </a:rPr>
              <a:t>90% van het fructose wordt in de lever geklaard: bij een positieve energiebalans ontstaat </a:t>
            </a:r>
            <a:r>
              <a:rPr lang="nl-NL" sz="1800" b="1" dirty="0" err="1">
                <a:solidFill>
                  <a:srgbClr val="004289"/>
                </a:solidFill>
                <a:latin typeface="TheSansOfficeLF"/>
                <a:ea typeface="Calibri"/>
                <a:cs typeface="Times New Roman"/>
              </a:rPr>
              <a:t>lypogenese</a:t>
            </a:r>
            <a:r>
              <a:rPr lang="nl-NL" sz="1800" b="1" dirty="0">
                <a:solidFill>
                  <a:srgbClr val="004289"/>
                </a:solidFill>
                <a:latin typeface="TheSansOfficeLF"/>
                <a:ea typeface="Calibri"/>
                <a:cs typeface="Times New Roman"/>
              </a:rPr>
              <a:t>. </a:t>
            </a:r>
          </a:p>
          <a:p>
            <a:pPr lvl="0">
              <a:lnSpc>
                <a:spcPct val="115000"/>
              </a:lnSpc>
              <a:spcAft>
                <a:spcPts val="1000"/>
              </a:spcAft>
            </a:pPr>
            <a:r>
              <a:rPr lang="nl-NL" sz="2000" b="1" dirty="0">
                <a:solidFill>
                  <a:srgbClr val="004289"/>
                </a:solidFill>
                <a:latin typeface="TheSansOfficeLF"/>
                <a:ea typeface="Calibri"/>
                <a:cs typeface="Times New Roman"/>
              </a:rPr>
              <a:t>Er is een correlatie tussen overconsumptie van verzadigd vet en NAFLD</a:t>
            </a:r>
          </a:p>
          <a:p>
            <a:pPr lvl="0">
              <a:lnSpc>
                <a:spcPct val="115000"/>
              </a:lnSpc>
              <a:spcAft>
                <a:spcPts val="1000"/>
              </a:spcAft>
            </a:pPr>
            <a:r>
              <a:rPr lang="nl-NL" sz="2000" b="1" dirty="0">
                <a:solidFill>
                  <a:srgbClr val="004289"/>
                </a:solidFill>
                <a:latin typeface="+mj-lt"/>
                <a:ea typeface="Calibri" panose="020F0502020204030204" pitchFamily="34" charset="0"/>
                <a:cs typeface="Calibri" panose="020F0502020204030204" pitchFamily="34" charset="0"/>
              </a:rPr>
              <a:t>3 of meer koppen koffie per dag &gt; beschermd tegen NAFLD en de vorming van fibrose</a:t>
            </a:r>
          </a:p>
          <a:p>
            <a:pPr lvl="0">
              <a:lnSpc>
                <a:spcPct val="115000"/>
              </a:lnSpc>
              <a:spcAft>
                <a:spcPts val="1000"/>
              </a:spcAft>
            </a:pPr>
            <a:r>
              <a:rPr lang="nl-NL" sz="2000" b="1" dirty="0">
                <a:solidFill>
                  <a:srgbClr val="004289"/>
                </a:solidFill>
                <a:latin typeface="+mj-lt"/>
                <a:ea typeface="Calibri" panose="020F0502020204030204" pitchFamily="34" charset="0"/>
                <a:cs typeface="Calibri" panose="020F0502020204030204" pitchFamily="34" charset="0"/>
              </a:rPr>
              <a:t>Bij voorkeur alcoholvrij (ook als alcohol niet de oorzaak is).</a:t>
            </a:r>
          </a:p>
          <a:p>
            <a:pPr lvl="0">
              <a:lnSpc>
                <a:spcPct val="115000"/>
              </a:lnSpc>
              <a:spcAft>
                <a:spcPts val="1000"/>
              </a:spcAft>
            </a:pPr>
            <a:endParaRPr lang="nl-NL" sz="2000" dirty="0">
              <a:latin typeface="+mj-lt"/>
              <a:ea typeface="Calibri" panose="020F0502020204030204" pitchFamily="34" charset="0"/>
              <a:cs typeface="Calibri" panose="020F0502020204030204" pitchFamily="34" charset="0"/>
            </a:endParaRPr>
          </a:p>
          <a:p>
            <a:pPr marL="457200" lvl="1" indent="0" algn="just">
              <a:buNone/>
            </a:pPr>
            <a:endParaRPr lang="nl-NL" dirty="0">
              <a:latin typeface="Calibri" panose="020F0502020204030204" pitchFamily="34" charset="0"/>
              <a:cs typeface="Calibri" panose="020F0502020204030204" pitchFamily="34" charset="0"/>
            </a:endParaRPr>
          </a:p>
          <a:p>
            <a:pPr marL="342900" indent="-342900">
              <a:buFont typeface="Arial"/>
              <a:buChar char="•"/>
            </a:pPr>
            <a:endParaRPr lang="nl-NL" dirty="0"/>
          </a:p>
        </p:txBody>
      </p:sp>
      <p:sp>
        <p:nvSpPr>
          <p:cNvPr id="4" name="Tekstvak 3"/>
          <p:cNvSpPr txBox="1"/>
          <p:nvPr/>
        </p:nvSpPr>
        <p:spPr>
          <a:xfrm>
            <a:off x="4805829" y="5659424"/>
            <a:ext cx="4043749" cy="307777"/>
          </a:xfrm>
          <a:prstGeom prst="rect">
            <a:avLst/>
          </a:prstGeom>
          <a:noFill/>
        </p:spPr>
        <p:txBody>
          <a:bodyPr wrap="square" rtlCol="0">
            <a:spAutoFit/>
          </a:bodyPr>
          <a:lstStyle/>
          <a:p>
            <a:r>
              <a:rPr lang="nl-NL" sz="1200" b="1" dirty="0" err="1">
                <a:latin typeface="+mj-lt"/>
                <a:ea typeface="Calibri" panose="020F0502020204030204" pitchFamily="34" charset="0"/>
              </a:rPr>
              <a:t>Hannah&amp;Harrison</a:t>
            </a:r>
            <a:r>
              <a:rPr lang="nl-NL" sz="1400" b="1" dirty="0">
                <a:latin typeface="+mj-lt"/>
                <a:ea typeface="Calibri" panose="020F0502020204030204" pitchFamily="34" charset="0"/>
              </a:rPr>
              <a:t>, </a:t>
            </a:r>
            <a:r>
              <a:rPr lang="nl-NL" sz="1400" b="1" dirty="0" err="1">
                <a:latin typeface="+mj-lt"/>
                <a:ea typeface="Calibri" panose="020F0502020204030204" pitchFamily="34" charset="0"/>
              </a:rPr>
              <a:t>Dig</a:t>
            </a:r>
            <a:r>
              <a:rPr lang="nl-NL" sz="1400" b="1" dirty="0">
                <a:latin typeface="+mj-lt"/>
                <a:ea typeface="Calibri" panose="020F0502020204030204" pitchFamily="34" charset="0"/>
              </a:rPr>
              <a:t> Dis </a:t>
            </a:r>
            <a:r>
              <a:rPr lang="nl-NL" sz="1400" b="1" dirty="0" err="1">
                <a:latin typeface="+mj-lt"/>
                <a:ea typeface="Calibri" panose="020F0502020204030204" pitchFamily="34" charset="0"/>
              </a:rPr>
              <a:t>Sci</a:t>
            </a:r>
            <a:r>
              <a:rPr lang="nl-NL" sz="1400" b="1" dirty="0">
                <a:latin typeface="+mj-lt"/>
                <a:ea typeface="Calibri" panose="020F0502020204030204" pitchFamily="34" charset="0"/>
              </a:rPr>
              <a:t> 2016</a:t>
            </a:r>
            <a:endParaRPr lang="nl-NL" sz="1400" dirty="0">
              <a:latin typeface="+mj-lt"/>
            </a:endParaRPr>
          </a:p>
        </p:txBody>
      </p:sp>
      <p:sp>
        <p:nvSpPr>
          <p:cNvPr id="5" name="Tekstvak 4"/>
          <p:cNvSpPr txBox="1"/>
          <p:nvPr/>
        </p:nvSpPr>
        <p:spPr>
          <a:xfrm>
            <a:off x="367453" y="5696094"/>
            <a:ext cx="4608512" cy="276999"/>
          </a:xfrm>
          <a:prstGeom prst="rect">
            <a:avLst/>
          </a:prstGeom>
          <a:noFill/>
        </p:spPr>
        <p:txBody>
          <a:bodyPr wrap="square" rtlCol="0">
            <a:spAutoFit/>
          </a:bodyPr>
          <a:lstStyle/>
          <a:p>
            <a:r>
              <a:rPr lang="nl-NL" sz="1200" b="1" dirty="0">
                <a:latin typeface="+mj-lt"/>
              </a:rPr>
              <a:t>Maarten E., Niet-alcoholische leververvetting, </a:t>
            </a:r>
            <a:r>
              <a:rPr lang="nl-NL" sz="1200" b="1" dirty="0" err="1">
                <a:latin typeface="+mj-lt"/>
              </a:rPr>
              <a:t>NTvG</a:t>
            </a:r>
            <a:r>
              <a:rPr lang="nl-NL" sz="1200" b="1" dirty="0">
                <a:latin typeface="+mj-lt"/>
              </a:rPr>
              <a:t> 2020</a:t>
            </a:r>
          </a:p>
        </p:txBody>
      </p:sp>
      <p:pic>
        <p:nvPicPr>
          <p:cNvPr id="7"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1598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Voordelen </a:t>
            </a:r>
            <a:r>
              <a:rPr lang="nl-NL" dirty="0" smtClean="0"/>
              <a:t>KH- </a:t>
            </a:r>
            <a:r>
              <a:rPr lang="nl-NL" dirty="0"/>
              <a:t>dieet</a:t>
            </a:r>
          </a:p>
        </p:txBody>
      </p:sp>
      <p:sp>
        <p:nvSpPr>
          <p:cNvPr id="3" name="Tijdelijke aanduiding voor tekst 2"/>
          <p:cNvSpPr>
            <a:spLocks noGrp="1"/>
          </p:cNvSpPr>
          <p:nvPr>
            <p:ph type="body" sz="quarter" idx="10"/>
          </p:nvPr>
        </p:nvSpPr>
        <p:spPr>
          <a:solidFill>
            <a:srgbClr val="92D050"/>
          </a:solidFill>
        </p:spPr>
        <p:txBody>
          <a:bodyPr>
            <a:normAutofit/>
          </a:bodyPr>
          <a:lstStyle/>
          <a:p>
            <a:r>
              <a:rPr lang="nl-NL" sz="2000" b="1" dirty="0">
                <a:solidFill>
                  <a:srgbClr val="004289"/>
                </a:solidFill>
              </a:rPr>
              <a:t>Doorbreken van insuline resistentie</a:t>
            </a:r>
          </a:p>
          <a:p>
            <a:r>
              <a:rPr lang="nl-NL" sz="2000" b="1" dirty="0">
                <a:solidFill>
                  <a:srgbClr val="004289"/>
                </a:solidFill>
              </a:rPr>
              <a:t>Bij aanvang sneller gewichtsverlies </a:t>
            </a:r>
          </a:p>
          <a:p>
            <a:r>
              <a:rPr lang="nl-NL" sz="2000" b="1" dirty="0">
                <a:solidFill>
                  <a:srgbClr val="004289"/>
                </a:solidFill>
              </a:rPr>
              <a:t>Hogere eiwitinname:</a:t>
            </a:r>
          </a:p>
          <a:p>
            <a:pPr marL="1085850" lvl="1" indent="-342900">
              <a:buFontTx/>
              <a:buChar char="-"/>
            </a:pPr>
            <a:r>
              <a:rPr lang="nl-NL" sz="2000" b="1" dirty="0"/>
              <a:t>Eiwitten geven een verzadigd gevoel</a:t>
            </a:r>
          </a:p>
          <a:p>
            <a:pPr marL="1085850" lvl="1" indent="-342900">
              <a:buFontTx/>
              <a:buChar char="-"/>
            </a:pPr>
            <a:r>
              <a:rPr lang="nl-NL" sz="2000" b="1" dirty="0"/>
              <a:t>Behoud van spiermassa tijdens afvallen (bij voldoende bewegen)</a:t>
            </a:r>
          </a:p>
          <a:p>
            <a:endParaRPr lang="nl-NL" sz="2000" b="1" dirty="0"/>
          </a:p>
          <a:p>
            <a:r>
              <a:rPr lang="nl-NL" sz="2000" b="1" dirty="0" err="1"/>
              <a:t>Ketose</a:t>
            </a:r>
            <a:r>
              <a:rPr lang="nl-NL" sz="2000" b="1" dirty="0"/>
              <a:t> bij strenge Koolhydraatbeperking </a:t>
            </a:r>
          </a:p>
          <a:p>
            <a:pPr marL="857250" lvl="2" indent="0">
              <a:buNone/>
            </a:pPr>
            <a:r>
              <a:rPr lang="nl-NL" sz="2000" b="1" dirty="0">
                <a:solidFill>
                  <a:srgbClr val="004289"/>
                </a:solidFill>
              </a:rPr>
              <a:t> </a:t>
            </a:r>
            <a:r>
              <a:rPr lang="nl-NL" sz="2000" b="1" dirty="0" err="1">
                <a:solidFill>
                  <a:srgbClr val="004289"/>
                </a:solidFill>
              </a:rPr>
              <a:t>Ketose</a:t>
            </a:r>
            <a:r>
              <a:rPr lang="nl-NL" sz="2000" b="1" dirty="0">
                <a:solidFill>
                  <a:srgbClr val="004289"/>
                </a:solidFill>
              </a:rPr>
              <a:t> betekent vetverbranding </a:t>
            </a:r>
          </a:p>
          <a:p>
            <a:pPr lvl="0"/>
            <a:r>
              <a:rPr lang="nl-NL" sz="2000" b="1" dirty="0">
                <a:solidFill>
                  <a:srgbClr val="004289"/>
                </a:solidFill>
              </a:rPr>
              <a:t>	</a:t>
            </a:r>
            <a:r>
              <a:rPr lang="nl-NL" sz="2000" b="1" dirty="0" err="1">
                <a:solidFill>
                  <a:srgbClr val="004289"/>
                </a:solidFill>
              </a:rPr>
              <a:t>Ketonen</a:t>
            </a:r>
            <a:r>
              <a:rPr lang="nl-NL" sz="2000" b="1" dirty="0">
                <a:solidFill>
                  <a:srgbClr val="004289"/>
                </a:solidFill>
              </a:rPr>
              <a:t> zijn anti inflammatoir</a:t>
            </a:r>
          </a:p>
          <a:p>
            <a:pPr marL="1085850" lvl="1" indent="-342900">
              <a:buFontTx/>
              <a:buChar char="-"/>
            </a:pPr>
            <a:endParaRPr lang="nl-NL" sz="2000" dirty="0"/>
          </a:p>
          <a:p>
            <a:pPr lvl="1" indent="0">
              <a:buNone/>
            </a:pPr>
            <a:endParaRPr lang="nl-NL" dirty="0"/>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1174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p:spPr>
        <p:txBody>
          <a:bodyPr/>
          <a:lstStyle/>
          <a:p>
            <a:pPr lvl="0">
              <a:spcBef>
                <a:spcPts val="0"/>
              </a:spcBef>
            </a:pPr>
            <a:r>
              <a:rPr lang="nl-NL" sz="2000" dirty="0">
                <a:solidFill>
                  <a:srgbClr val="004289"/>
                </a:solidFill>
                <a:latin typeface="TheSansOfficeLF"/>
                <a:ea typeface="+mn-ea"/>
                <a:cs typeface="+mn-cs"/>
              </a:rPr>
              <a:t>E.M.H. </a:t>
            </a:r>
            <a:r>
              <a:rPr lang="nl-NL" sz="2000" dirty="0" err="1">
                <a:solidFill>
                  <a:srgbClr val="004289"/>
                </a:solidFill>
                <a:latin typeface="TheSansOfficeLF"/>
                <a:ea typeface="+mn-ea"/>
                <a:cs typeface="+mn-cs"/>
              </a:rPr>
              <a:t>Mathus</a:t>
            </a:r>
            <a:r>
              <a:rPr lang="nl-NL" sz="2000" dirty="0">
                <a:solidFill>
                  <a:srgbClr val="004289"/>
                </a:solidFill>
                <a:latin typeface="TheSansOfficeLF"/>
                <a:ea typeface="+mn-ea"/>
                <a:cs typeface="+mn-cs"/>
              </a:rPr>
              <a:t>-Vliegen, Darmgezondheid, </a:t>
            </a:r>
            <a:r>
              <a:rPr lang="nl-NL" sz="2000" dirty="0" err="1">
                <a:solidFill>
                  <a:srgbClr val="004289"/>
                </a:solidFill>
                <a:latin typeface="TheSansOfficeLF"/>
                <a:ea typeface="+mn-ea"/>
                <a:cs typeface="+mn-cs"/>
              </a:rPr>
              <a:t>microbiotica</a:t>
            </a:r>
            <a:r>
              <a:rPr lang="nl-NL" sz="2000" dirty="0">
                <a:solidFill>
                  <a:srgbClr val="004289"/>
                </a:solidFill>
                <a:latin typeface="TheSansOfficeLF"/>
                <a:ea typeface="+mn-ea"/>
                <a:cs typeface="+mn-cs"/>
              </a:rPr>
              <a:t> en (graan) vezels, NTVD februari 2020</a:t>
            </a:r>
            <a:r>
              <a:rPr lang="nl-NL" sz="1800" dirty="0">
                <a:solidFill>
                  <a:srgbClr val="004289"/>
                </a:solidFill>
                <a:latin typeface="TheSansOfficeLF"/>
                <a:ea typeface="+mn-ea"/>
                <a:cs typeface="+mn-cs"/>
              </a:rPr>
              <a:t/>
            </a:r>
            <a:br>
              <a:rPr lang="nl-NL" sz="1800" dirty="0">
                <a:solidFill>
                  <a:srgbClr val="004289"/>
                </a:solidFill>
                <a:latin typeface="TheSansOfficeLF"/>
                <a:ea typeface="+mn-ea"/>
                <a:cs typeface="+mn-cs"/>
              </a:rPr>
            </a:br>
            <a:endParaRPr lang="nl-NL" dirty="0">
              <a:solidFill>
                <a:schemeClr val="accent1"/>
              </a:solidFill>
            </a:endParaRPr>
          </a:p>
        </p:txBody>
      </p:sp>
      <p:sp>
        <p:nvSpPr>
          <p:cNvPr id="3" name="Tijdelijke aanduiding voor tekst 2"/>
          <p:cNvSpPr>
            <a:spLocks noGrp="1"/>
          </p:cNvSpPr>
          <p:nvPr>
            <p:ph type="body" sz="quarter" idx="10"/>
          </p:nvPr>
        </p:nvSpPr>
        <p:spPr>
          <a:xfrm>
            <a:off x="395537" y="1052735"/>
            <a:ext cx="8568952" cy="4896545"/>
          </a:xfrm>
          <a:solidFill>
            <a:srgbClr val="FFFF00"/>
          </a:solidFill>
        </p:spPr>
        <p:txBody>
          <a:bodyPr>
            <a:normAutofit fontScale="92500" lnSpcReduction="10000"/>
          </a:bodyPr>
          <a:lstStyle/>
          <a:p>
            <a:pPr lvl="0"/>
            <a:endParaRPr lang="nl-NL" sz="2300" b="1" dirty="0" smtClean="0">
              <a:latin typeface="+mn-lt"/>
              <a:ea typeface="Calibri"/>
              <a:cs typeface="Times New Roman"/>
            </a:endParaRPr>
          </a:p>
          <a:p>
            <a:pPr lvl="0"/>
            <a:r>
              <a:rPr lang="nl-NL" sz="2300" b="1" dirty="0" smtClean="0">
                <a:solidFill>
                  <a:srgbClr val="004289"/>
                </a:solidFill>
                <a:latin typeface="+mn-lt"/>
              </a:rPr>
              <a:t>Verminderen </a:t>
            </a:r>
            <a:r>
              <a:rPr lang="nl-NL" sz="2300" b="1" dirty="0">
                <a:solidFill>
                  <a:srgbClr val="004289"/>
                </a:solidFill>
                <a:latin typeface="+mn-lt"/>
              </a:rPr>
              <a:t>inname fermenteerbare KH/o.a. </a:t>
            </a:r>
            <a:r>
              <a:rPr lang="nl-NL" sz="2300" b="1" dirty="0" err="1">
                <a:solidFill>
                  <a:srgbClr val="004289"/>
                </a:solidFill>
                <a:latin typeface="+mn-lt"/>
              </a:rPr>
              <a:t>fructanen</a:t>
            </a:r>
            <a:r>
              <a:rPr lang="nl-NL" sz="2300" b="1" dirty="0">
                <a:solidFill>
                  <a:srgbClr val="004289"/>
                </a:solidFill>
                <a:latin typeface="+mn-lt"/>
              </a:rPr>
              <a:t> (granen</a:t>
            </a:r>
            <a:r>
              <a:rPr lang="nl-NL" sz="2300" b="1" dirty="0" smtClean="0">
                <a:solidFill>
                  <a:srgbClr val="004289"/>
                </a:solidFill>
                <a:latin typeface="+mn-lt"/>
              </a:rPr>
              <a:t>)</a:t>
            </a:r>
          </a:p>
          <a:p>
            <a:pPr lvl="0"/>
            <a:r>
              <a:rPr lang="nl-NL" sz="2200" b="1" dirty="0">
                <a:solidFill>
                  <a:srgbClr val="004289"/>
                </a:solidFill>
                <a:latin typeface="TheSansOfficeLF"/>
                <a:ea typeface="Calibri"/>
                <a:cs typeface="Times New Roman"/>
              </a:rPr>
              <a:t>Al na 1 dag KH- dieet verandering </a:t>
            </a:r>
            <a:r>
              <a:rPr lang="nl-NL" sz="2200" b="1" dirty="0" err="1">
                <a:solidFill>
                  <a:srgbClr val="004289"/>
                </a:solidFill>
                <a:latin typeface="TheSansOfficeLF"/>
                <a:ea typeface="Calibri"/>
                <a:cs typeface="Times New Roman"/>
              </a:rPr>
              <a:t>microbioom</a:t>
            </a:r>
            <a:endParaRPr lang="nl-NL" sz="2200" b="1" dirty="0">
              <a:solidFill>
                <a:srgbClr val="004289"/>
              </a:solidFill>
              <a:latin typeface="TheSansOfficeLF"/>
              <a:ea typeface="Calibri"/>
              <a:cs typeface="Times New Roman"/>
            </a:endParaRPr>
          </a:p>
          <a:p>
            <a:endParaRPr lang="nl-NL" sz="2200" b="1" dirty="0" smtClean="0">
              <a:solidFill>
                <a:srgbClr val="004289"/>
              </a:solidFill>
              <a:latin typeface="+mn-lt"/>
            </a:endParaRPr>
          </a:p>
          <a:p>
            <a:r>
              <a:rPr lang="nl-NL" sz="2300" b="1" dirty="0" err="1" smtClean="0">
                <a:latin typeface="+mn-lt"/>
                <a:ea typeface="Calibri"/>
                <a:cs typeface="Times New Roman"/>
              </a:rPr>
              <a:t>saccharolytische</a:t>
            </a:r>
            <a:r>
              <a:rPr lang="nl-NL" sz="2300" b="1" dirty="0" smtClean="0">
                <a:latin typeface="+mn-lt"/>
                <a:ea typeface="Calibri"/>
                <a:cs typeface="Times New Roman"/>
              </a:rPr>
              <a:t> verbranding ↓</a:t>
            </a:r>
          </a:p>
          <a:p>
            <a:pPr lvl="0"/>
            <a:r>
              <a:rPr lang="nl-NL" sz="2300" b="1" dirty="0" smtClean="0">
                <a:solidFill>
                  <a:srgbClr val="004289"/>
                </a:solidFill>
                <a:latin typeface="+mn-lt"/>
              </a:rPr>
              <a:t>Invloed </a:t>
            </a:r>
            <a:r>
              <a:rPr lang="nl-NL" sz="2300" b="1" dirty="0">
                <a:solidFill>
                  <a:srgbClr val="004289"/>
                </a:solidFill>
                <a:latin typeface="+mn-lt"/>
              </a:rPr>
              <a:t>op </a:t>
            </a:r>
            <a:r>
              <a:rPr lang="nl-NL" sz="2300" b="1" dirty="0" err="1">
                <a:solidFill>
                  <a:srgbClr val="004289"/>
                </a:solidFill>
                <a:latin typeface="+mn-lt"/>
              </a:rPr>
              <a:t>microbiota</a:t>
            </a:r>
            <a:r>
              <a:rPr lang="nl-NL" sz="2300" b="1" dirty="0">
                <a:solidFill>
                  <a:srgbClr val="004289"/>
                </a:solidFill>
                <a:latin typeface="+mn-lt"/>
              </a:rPr>
              <a:t>:  minder </a:t>
            </a:r>
            <a:r>
              <a:rPr lang="nl-NL" sz="2300" b="1" dirty="0" err="1">
                <a:solidFill>
                  <a:srgbClr val="004289"/>
                </a:solidFill>
                <a:latin typeface="+mn-lt"/>
              </a:rPr>
              <a:t>SCFAs</a:t>
            </a:r>
            <a:endParaRPr lang="nl-NL" sz="2300" b="1" dirty="0">
              <a:solidFill>
                <a:srgbClr val="004289"/>
              </a:solidFill>
              <a:latin typeface="+mn-lt"/>
            </a:endParaRPr>
          </a:p>
          <a:p>
            <a:pPr lvl="0" fontAlgn="base">
              <a:spcBef>
                <a:spcPct val="0"/>
              </a:spcBef>
              <a:spcAft>
                <a:spcPct val="0"/>
              </a:spcAft>
            </a:pPr>
            <a:r>
              <a:rPr lang="nl-NL" altLang="nl-NL" sz="2300" dirty="0" smtClean="0">
                <a:solidFill>
                  <a:srgbClr val="004289"/>
                </a:solidFill>
                <a:latin typeface="+mn-lt"/>
                <a:ea typeface="MS PGothic" pitchFamily="34" charset="-128"/>
              </a:rPr>
              <a:t>Herstel </a:t>
            </a:r>
            <a:r>
              <a:rPr lang="nl-NL" altLang="nl-NL" sz="2300" dirty="0">
                <a:solidFill>
                  <a:srgbClr val="004289"/>
                </a:solidFill>
                <a:latin typeface="+mn-lt"/>
                <a:ea typeface="MS PGothic" pitchFamily="34" charset="-128"/>
              </a:rPr>
              <a:t>darmepitheel/ Invloed op barrièrefunctie/ immuunsysteem</a:t>
            </a:r>
            <a:endParaRPr lang="nl-NL" sz="2300" dirty="0">
              <a:solidFill>
                <a:srgbClr val="004289"/>
              </a:solidFill>
              <a:latin typeface="+mn-lt"/>
            </a:endParaRPr>
          </a:p>
          <a:p>
            <a:pPr lvl="0"/>
            <a:endParaRPr lang="nl-NL" sz="2300" b="1" dirty="0" smtClean="0">
              <a:latin typeface="+mn-lt"/>
              <a:ea typeface="Calibri"/>
              <a:cs typeface="Times New Roman"/>
            </a:endParaRPr>
          </a:p>
          <a:p>
            <a:pPr lvl="0"/>
            <a:r>
              <a:rPr lang="nl-NL" sz="2300" b="1" dirty="0" smtClean="0">
                <a:solidFill>
                  <a:srgbClr val="004289"/>
                </a:solidFill>
                <a:latin typeface="+mn-lt"/>
                <a:ea typeface="Calibri"/>
                <a:cs typeface="Times New Roman"/>
              </a:rPr>
              <a:t>proteolytische </a:t>
            </a:r>
            <a:r>
              <a:rPr lang="nl-NL" sz="2300" b="1" dirty="0">
                <a:solidFill>
                  <a:srgbClr val="004289"/>
                </a:solidFill>
                <a:latin typeface="+mn-lt"/>
                <a:ea typeface="Calibri"/>
                <a:cs typeface="Times New Roman"/>
              </a:rPr>
              <a:t>verbranding </a:t>
            </a:r>
            <a:r>
              <a:rPr lang="nl-NL" sz="2300" b="1" dirty="0" smtClean="0">
                <a:solidFill>
                  <a:srgbClr val="004289"/>
                </a:solidFill>
                <a:latin typeface="+mn-lt"/>
                <a:ea typeface="Calibri"/>
                <a:cs typeface="Times New Roman"/>
              </a:rPr>
              <a:t>↑</a:t>
            </a:r>
            <a:endParaRPr lang="nl-NL" sz="2300" b="1" dirty="0">
              <a:solidFill>
                <a:srgbClr val="004289"/>
              </a:solidFill>
              <a:latin typeface="+mn-lt"/>
              <a:ea typeface="Calibri"/>
              <a:cs typeface="Times New Roman"/>
            </a:endParaRPr>
          </a:p>
          <a:p>
            <a:pPr lvl="0"/>
            <a:r>
              <a:rPr lang="nl-NL" sz="2300" dirty="0" smtClean="0">
                <a:solidFill>
                  <a:srgbClr val="004289"/>
                </a:solidFill>
                <a:latin typeface="+mn-lt"/>
                <a:ea typeface="Calibri"/>
                <a:cs typeface="Times New Roman"/>
              </a:rPr>
              <a:t>Minder bacteriële diversiteit</a:t>
            </a:r>
          </a:p>
          <a:p>
            <a:pPr lvl="0"/>
            <a:r>
              <a:rPr lang="nl-NL" sz="2300" dirty="0" smtClean="0">
                <a:solidFill>
                  <a:srgbClr val="004289"/>
                </a:solidFill>
                <a:latin typeface="+mn-lt"/>
                <a:ea typeface="Calibri"/>
                <a:cs typeface="Times New Roman"/>
              </a:rPr>
              <a:t>Afname herstel darmepitheel</a:t>
            </a:r>
          </a:p>
          <a:p>
            <a:pPr lvl="0"/>
            <a:r>
              <a:rPr lang="nl-NL" sz="2300" dirty="0" smtClean="0">
                <a:solidFill>
                  <a:srgbClr val="004289"/>
                </a:solidFill>
                <a:latin typeface="+mn-lt"/>
                <a:ea typeface="Calibri"/>
                <a:cs typeface="Times New Roman"/>
              </a:rPr>
              <a:t>Laaggradige ontsteking darmwand</a:t>
            </a:r>
          </a:p>
          <a:p>
            <a:pPr lvl="0"/>
            <a:r>
              <a:rPr lang="nl-NL" sz="2300" dirty="0" smtClean="0">
                <a:solidFill>
                  <a:srgbClr val="004289"/>
                </a:solidFill>
                <a:latin typeface="+mn-lt"/>
                <a:ea typeface="Calibri"/>
                <a:cs typeface="Times New Roman"/>
              </a:rPr>
              <a:t>Gevoeligheid bacteriële darminfecties</a:t>
            </a:r>
          </a:p>
          <a:p>
            <a:pPr lvl="0"/>
            <a:r>
              <a:rPr lang="nl-NL" sz="2300" dirty="0">
                <a:solidFill>
                  <a:srgbClr val="004289"/>
                </a:solidFill>
                <a:latin typeface="+mn-lt"/>
                <a:ea typeface="Calibri"/>
                <a:cs typeface="Times New Roman"/>
              </a:rPr>
              <a:t>T</a:t>
            </a:r>
            <a:r>
              <a:rPr lang="nl-NL" sz="2300" dirty="0" smtClean="0">
                <a:solidFill>
                  <a:srgbClr val="004289"/>
                </a:solidFill>
                <a:latin typeface="+mn-lt"/>
                <a:ea typeface="Calibri"/>
                <a:cs typeface="Times New Roman"/>
              </a:rPr>
              <a:t>oename risico coloncarcinoom</a:t>
            </a:r>
            <a:endParaRPr lang="nl-NL" sz="2300" dirty="0" smtClean="0">
              <a:latin typeface="+mn-lt"/>
              <a:ea typeface="Calibri"/>
              <a:cs typeface="Times New Roman"/>
            </a:endParaRPr>
          </a:p>
        </p:txBody>
      </p:sp>
      <p:pic>
        <p:nvPicPr>
          <p:cNvPr id="1026" name="Picture 2" descr="Figuur O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3" y="3492024"/>
            <a:ext cx="2799784" cy="2499808"/>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4031325" y="2072178"/>
            <a:ext cx="4896544" cy="276999"/>
          </a:xfrm>
          <a:prstGeom prst="rect">
            <a:avLst/>
          </a:prstGeom>
          <a:noFill/>
        </p:spPr>
        <p:txBody>
          <a:bodyPr wrap="square" rtlCol="0">
            <a:spAutoFit/>
          </a:bodyPr>
          <a:lstStyle/>
          <a:p>
            <a:r>
              <a:rPr lang="nl-NL" sz="1200" b="1" dirty="0" err="1">
                <a:solidFill>
                  <a:srgbClr val="004289"/>
                </a:solidFill>
                <a:latin typeface="TheSansOffice LF" pitchFamily="34" charset="0"/>
              </a:rPr>
              <a:t>Mardinoglu</a:t>
            </a:r>
            <a:r>
              <a:rPr lang="nl-NL" sz="1200" b="1" dirty="0">
                <a:solidFill>
                  <a:srgbClr val="004289"/>
                </a:solidFill>
                <a:latin typeface="TheSansOffice LF" pitchFamily="34" charset="0"/>
              </a:rPr>
              <a:t> e.a. </a:t>
            </a:r>
            <a:r>
              <a:rPr lang="nl-NL" sz="1200" b="1" dirty="0" err="1">
                <a:solidFill>
                  <a:srgbClr val="004289"/>
                </a:solidFill>
                <a:latin typeface="TheSansOffice LF" pitchFamily="34" charset="0"/>
              </a:rPr>
              <a:t>Carb</a:t>
            </a:r>
            <a:r>
              <a:rPr lang="nl-NL" sz="1200" b="1" dirty="0">
                <a:solidFill>
                  <a:srgbClr val="004289"/>
                </a:solidFill>
                <a:latin typeface="TheSansOffice LF" pitchFamily="34" charset="0"/>
              </a:rPr>
              <a:t> </a:t>
            </a:r>
            <a:r>
              <a:rPr lang="nl-NL" sz="1200" b="1" dirty="0" err="1">
                <a:solidFill>
                  <a:srgbClr val="004289"/>
                </a:solidFill>
                <a:latin typeface="TheSansOffice LF" pitchFamily="34" charset="0"/>
              </a:rPr>
              <a:t>Restriction</a:t>
            </a:r>
            <a:r>
              <a:rPr lang="nl-NL" sz="1200" b="1" dirty="0">
                <a:solidFill>
                  <a:srgbClr val="004289"/>
                </a:solidFill>
                <a:latin typeface="TheSansOffice LF" pitchFamily="34" charset="0"/>
              </a:rPr>
              <a:t> NAFLD  </a:t>
            </a:r>
            <a:r>
              <a:rPr lang="nl-NL" sz="1200" b="1" dirty="0" err="1">
                <a:solidFill>
                  <a:srgbClr val="004289"/>
                </a:solidFill>
                <a:latin typeface="TheSansOffice LF" pitchFamily="34" charset="0"/>
              </a:rPr>
              <a:t>Cell</a:t>
            </a:r>
            <a:r>
              <a:rPr lang="nl-NL" sz="1200" b="1" dirty="0">
                <a:solidFill>
                  <a:srgbClr val="004289"/>
                </a:solidFill>
                <a:latin typeface="TheSansOffice LF" pitchFamily="34" charset="0"/>
              </a:rPr>
              <a:t> </a:t>
            </a:r>
            <a:r>
              <a:rPr lang="nl-NL" sz="1200" b="1" dirty="0" err="1">
                <a:solidFill>
                  <a:srgbClr val="004289"/>
                </a:solidFill>
                <a:latin typeface="TheSansOffice LF" pitchFamily="34" charset="0"/>
              </a:rPr>
              <a:t>Metab</a:t>
            </a:r>
            <a:r>
              <a:rPr lang="nl-NL" sz="1200" b="1" dirty="0">
                <a:solidFill>
                  <a:srgbClr val="004289"/>
                </a:solidFill>
                <a:latin typeface="TheSansOffice LF" pitchFamily="34" charset="0"/>
              </a:rPr>
              <a:t>. 2018 </a:t>
            </a:r>
            <a:endParaRPr lang="nl-NL" sz="1200" dirty="0">
              <a:solidFill>
                <a:srgbClr val="004289"/>
              </a:solidFill>
            </a:endParaRPr>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7390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834" y="1498602"/>
            <a:ext cx="4617478"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descr="http://www.maguza.be/modulefiles/magazines/articleimages/large/levertransplantatie-nieuwe-perspectieven.jpg"/>
          <p:cNvPicPr/>
          <p:nvPr/>
        </p:nvPicPr>
        <p:blipFill>
          <a:blip r:embed="rId6">
            <a:extLst>
              <a:ext uri="{28A0092B-C50C-407E-A947-70E740481C1C}">
                <a14:useLocalDpi xmlns:a14="http://schemas.microsoft.com/office/drawing/2010/main" val="0"/>
              </a:ext>
            </a:extLst>
          </a:blip>
          <a:srcRect/>
          <a:stretch>
            <a:fillRect/>
          </a:stretch>
        </p:blipFill>
        <p:spPr bwMode="auto">
          <a:xfrm>
            <a:off x="2519859" y="3676220"/>
            <a:ext cx="2013952" cy="1762029"/>
          </a:xfrm>
          <a:prstGeom prst="rect">
            <a:avLst/>
          </a:prstGeom>
          <a:noFill/>
          <a:ln>
            <a:noFill/>
          </a:ln>
        </p:spPr>
      </p:pic>
      <p:pic>
        <p:nvPicPr>
          <p:cNvPr id="1030" name="Picture 6" descr="Ein Hubschrauber landet auf dem Hubschrauberlandeplatz des Klinikums Aach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9424" y="1772816"/>
            <a:ext cx="3840425"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descr="https://www.moongro.nl/sites/default/files/2017-09/Maastricht%20Uni%20logo.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73787" y="4314938"/>
            <a:ext cx="3696409" cy="996702"/>
          </a:xfrm>
          <a:prstGeom prst="rect">
            <a:avLst/>
          </a:prstGeom>
          <a:noFill/>
          <a:ln>
            <a:noFill/>
          </a:ln>
        </p:spPr>
      </p:pic>
      <p:sp>
        <p:nvSpPr>
          <p:cNvPr id="13" name="Titel 12"/>
          <p:cNvSpPr>
            <a:spLocks noGrp="1"/>
          </p:cNvSpPr>
          <p:nvPr>
            <p:ph type="title"/>
          </p:nvPr>
        </p:nvSpPr>
        <p:spPr>
          <a:xfrm>
            <a:off x="518203" y="404664"/>
            <a:ext cx="8229600" cy="738336"/>
          </a:xfrm>
        </p:spPr>
        <p:txBody>
          <a:bodyPr/>
          <a:lstStyle/>
          <a:p>
            <a:r>
              <a:rPr lang="nl-NL" dirty="0">
                <a:solidFill>
                  <a:schemeClr val="accent1"/>
                </a:solidFill>
              </a:rPr>
              <a:t>Voorkomen is beter dan genezen</a:t>
            </a:r>
          </a:p>
        </p:txBody>
      </p:sp>
      <p:pic>
        <p:nvPicPr>
          <p:cNvPr id="2" name="Picture 2" descr="L:\PARA\DIE\OVERIG\Dietist\Jenny\persoonlijke map Jenny\brouns jenny 2 (2) pasfoto 13-8-14.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552" y="3406293"/>
            <a:ext cx="1661989" cy="2301882"/>
          </a:xfrm>
          <a:prstGeom prst="rect">
            <a:avLst/>
          </a:prstGeom>
          <a:noFill/>
          <a:extLst>
            <a:ext uri="{909E8E84-426E-40DD-AFC4-6F175D3DCCD1}">
              <a14:hiddenFill xmlns:a14="http://schemas.microsoft.com/office/drawing/2010/main">
                <a:solidFill>
                  <a:srgbClr val="FFFFFF"/>
                </a:solidFill>
              </a14:hiddenFill>
            </a:ext>
          </a:extLst>
        </p:spPr>
      </p:pic>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1726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p:spPr>
        <p:txBody>
          <a:bodyPr/>
          <a:lstStyle/>
          <a:p>
            <a:r>
              <a:rPr lang="nl-NL" dirty="0"/>
              <a:t>Kritische kanttekeningen </a:t>
            </a:r>
            <a:r>
              <a:rPr lang="nl-NL" dirty="0" smtClean="0"/>
              <a:t>KH- </a:t>
            </a:r>
            <a:r>
              <a:rPr lang="nl-NL" dirty="0"/>
              <a:t>dieet</a:t>
            </a:r>
          </a:p>
        </p:txBody>
      </p:sp>
      <p:sp>
        <p:nvSpPr>
          <p:cNvPr id="3" name="Tijdelijke aanduiding voor tekst 2"/>
          <p:cNvSpPr>
            <a:spLocks noGrp="1"/>
          </p:cNvSpPr>
          <p:nvPr>
            <p:ph type="body" sz="quarter" idx="10"/>
          </p:nvPr>
        </p:nvSpPr>
        <p:spPr>
          <a:xfrm>
            <a:off x="467544" y="1484784"/>
            <a:ext cx="8207375" cy="4344483"/>
          </a:xfrm>
          <a:solidFill>
            <a:srgbClr val="FFFF00"/>
          </a:solidFill>
        </p:spPr>
        <p:txBody>
          <a:bodyPr>
            <a:normAutofit/>
          </a:bodyPr>
          <a:lstStyle/>
          <a:p>
            <a:pPr lvl="0"/>
            <a:r>
              <a:rPr lang="nl-NL" sz="2200" b="1" dirty="0" smtClean="0">
                <a:solidFill>
                  <a:srgbClr val="004289"/>
                </a:solidFill>
                <a:latin typeface="TheSansOfficeLF"/>
              </a:rPr>
              <a:t>Invloed </a:t>
            </a:r>
            <a:r>
              <a:rPr lang="nl-NL" sz="2200" b="1" dirty="0">
                <a:solidFill>
                  <a:srgbClr val="004289"/>
                </a:solidFill>
                <a:latin typeface="TheSansOfficeLF"/>
              </a:rPr>
              <a:t>op </a:t>
            </a:r>
            <a:r>
              <a:rPr lang="nl-NL" sz="2200" b="1" dirty="0" err="1">
                <a:solidFill>
                  <a:srgbClr val="004289"/>
                </a:solidFill>
                <a:latin typeface="TheSansOfficeLF"/>
              </a:rPr>
              <a:t>microbiota</a:t>
            </a:r>
            <a:r>
              <a:rPr lang="nl-NL" sz="2200" b="1" dirty="0">
                <a:solidFill>
                  <a:srgbClr val="004289"/>
                </a:solidFill>
                <a:latin typeface="TheSansOfficeLF"/>
              </a:rPr>
              <a:t>:  minder </a:t>
            </a:r>
            <a:r>
              <a:rPr lang="nl-NL" sz="2200" b="1" dirty="0" err="1">
                <a:solidFill>
                  <a:srgbClr val="004289"/>
                </a:solidFill>
                <a:latin typeface="TheSansOfficeLF"/>
              </a:rPr>
              <a:t>SCFAs</a:t>
            </a:r>
            <a:endParaRPr lang="nl-NL" sz="2200" b="1" dirty="0">
              <a:solidFill>
                <a:srgbClr val="004289"/>
              </a:solidFill>
              <a:latin typeface="TheSansOfficeLF"/>
            </a:endParaRPr>
          </a:p>
          <a:p>
            <a:r>
              <a:rPr lang="nl-NL" sz="2200" b="1" dirty="0" smtClean="0">
                <a:latin typeface="+mj-lt"/>
              </a:rPr>
              <a:t>Invloed </a:t>
            </a:r>
            <a:r>
              <a:rPr lang="nl-NL" sz="2200" b="1" dirty="0">
                <a:latin typeface="+mj-lt"/>
              </a:rPr>
              <a:t>op de vezelinname</a:t>
            </a:r>
          </a:p>
          <a:p>
            <a:r>
              <a:rPr lang="nl-NL" sz="2200" dirty="0">
                <a:latin typeface="+mj-lt"/>
              </a:rPr>
              <a:t>      	Verzadiging/ stoelgang/ preventie overgewicht, DM, HVZ </a:t>
            </a:r>
            <a:endParaRPr lang="nl-NL" sz="2200" dirty="0">
              <a:latin typeface="+mj-lt"/>
              <a:ea typeface="Calibri"/>
              <a:cs typeface="Times New Roman"/>
            </a:endParaRPr>
          </a:p>
          <a:p>
            <a:pPr lvl="0"/>
            <a:r>
              <a:rPr lang="nl-NL" sz="2200" b="1" dirty="0">
                <a:solidFill>
                  <a:srgbClr val="004289"/>
                </a:solidFill>
                <a:latin typeface="TheSansOfficeLF"/>
              </a:rPr>
              <a:t>Risico op te veel verzadigd vet inname</a:t>
            </a:r>
          </a:p>
          <a:p>
            <a:r>
              <a:rPr lang="nl-NL" sz="2200" b="1" dirty="0">
                <a:latin typeface="+mj-lt"/>
                <a:ea typeface="Calibri"/>
                <a:cs typeface="Times New Roman"/>
              </a:rPr>
              <a:t>Risico op tekorten </a:t>
            </a:r>
          </a:p>
          <a:p>
            <a:r>
              <a:rPr lang="nl-NL" sz="2200" dirty="0">
                <a:latin typeface="+mj-lt"/>
                <a:ea typeface="Calibri"/>
                <a:cs typeface="Times New Roman"/>
              </a:rPr>
              <a:t>B-vitamines, ijzer, magnesium, chroom en zink</a:t>
            </a:r>
          </a:p>
          <a:p>
            <a:pPr lvl="0">
              <a:lnSpc>
                <a:spcPct val="115000"/>
              </a:lnSpc>
              <a:spcAft>
                <a:spcPts val="0"/>
              </a:spcAft>
            </a:pPr>
            <a:r>
              <a:rPr lang="nl-NL" sz="2200" b="1" dirty="0">
                <a:latin typeface="+mj-lt"/>
                <a:ea typeface="Calibri"/>
                <a:cs typeface="Times New Roman"/>
              </a:rPr>
              <a:t>Sociale impact dieet; niet voor iedereen geschikt/ motivatie</a:t>
            </a:r>
          </a:p>
          <a:p>
            <a:pPr lvl="0">
              <a:lnSpc>
                <a:spcPct val="115000"/>
              </a:lnSpc>
              <a:spcAft>
                <a:spcPts val="0"/>
              </a:spcAft>
            </a:pPr>
            <a:r>
              <a:rPr lang="nl-NL" sz="2200" b="1" dirty="0">
                <a:latin typeface="+mj-lt"/>
                <a:ea typeface="Calibri"/>
                <a:cs typeface="Times New Roman"/>
              </a:rPr>
              <a:t>Lange termijn resultaten ontbreken  </a:t>
            </a:r>
          </a:p>
          <a:p>
            <a:pPr lvl="0">
              <a:lnSpc>
                <a:spcPct val="115000"/>
              </a:lnSpc>
              <a:spcAft>
                <a:spcPts val="0"/>
              </a:spcAft>
            </a:pPr>
            <a:r>
              <a:rPr lang="nl-NL" sz="2200" b="1" dirty="0">
                <a:latin typeface="+mj-lt"/>
                <a:ea typeface="Calibri"/>
                <a:cs typeface="Times New Roman"/>
              </a:rPr>
              <a:t>Deskundige begeleiding is noodzakelijk!</a:t>
            </a:r>
          </a:p>
        </p:txBody>
      </p:sp>
      <p:sp>
        <p:nvSpPr>
          <p:cNvPr id="4" name="Tekstvak 4"/>
          <p:cNvSpPr txBox="1">
            <a:spLocks noChangeArrowheads="1"/>
          </p:cNvSpPr>
          <p:nvPr/>
        </p:nvSpPr>
        <p:spPr bwMode="auto">
          <a:xfrm>
            <a:off x="5166883" y="6503140"/>
            <a:ext cx="37976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nl-NL" altLang="nl-NL" sz="1600" b="0" i="0" u="none" strike="noStrike" kern="0" cap="none" spc="0" normalizeH="0" baseline="0" noProof="0" dirty="0" err="1">
                <a:ln>
                  <a:noFill/>
                </a:ln>
                <a:effectLst/>
                <a:uLnTx/>
                <a:uFillTx/>
                <a:latin typeface="+mj-lt"/>
                <a:ea typeface="MS PGothic" pitchFamily="34" charset="-128"/>
              </a:rPr>
              <a:t>Valeur</a:t>
            </a:r>
            <a:r>
              <a:rPr kumimoji="0" lang="nl-NL" altLang="nl-NL" sz="1600" b="0" i="0" u="none" strike="noStrike" kern="0" cap="none" spc="0" normalizeH="0" baseline="0" noProof="0" dirty="0">
                <a:ln>
                  <a:noFill/>
                </a:ln>
                <a:effectLst/>
                <a:uLnTx/>
                <a:uFillTx/>
                <a:latin typeface="+mj-lt"/>
                <a:ea typeface="MS PGothic" pitchFamily="34" charset="-128"/>
              </a:rPr>
              <a:t> et al </a:t>
            </a:r>
            <a:r>
              <a:rPr kumimoji="0" lang="nl-NL" altLang="nl-NL" sz="1600" b="0" i="0" u="none" strike="noStrike" kern="0" cap="none" spc="0" normalizeH="0" baseline="0" noProof="0" dirty="0" err="1">
                <a:ln>
                  <a:noFill/>
                </a:ln>
                <a:effectLst/>
                <a:uLnTx/>
                <a:uFillTx/>
                <a:latin typeface="+mj-lt"/>
                <a:ea typeface="MS PGothic" pitchFamily="34" charset="-128"/>
              </a:rPr>
              <a:t>Digestion</a:t>
            </a:r>
            <a:r>
              <a:rPr kumimoji="0" lang="nl-NL" altLang="nl-NL" sz="1600" b="0" i="0" u="none" strike="noStrike" kern="0" cap="none" spc="0" normalizeH="0" baseline="0" noProof="0" dirty="0">
                <a:ln>
                  <a:noFill/>
                </a:ln>
                <a:effectLst/>
                <a:uLnTx/>
                <a:uFillTx/>
                <a:latin typeface="+mj-lt"/>
                <a:ea typeface="MS PGothic" pitchFamily="34" charset="-128"/>
              </a:rPr>
              <a:t> 2016; 94: 50-56</a:t>
            </a:r>
            <a:endParaRPr kumimoji="0" lang="en-GB" altLang="nl-NL" sz="1600" b="0" i="0" u="none" strike="noStrike" kern="0" cap="none" spc="0" normalizeH="0" baseline="0" noProof="0" dirty="0">
              <a:ln>
                <a:noFill/>
              </a:ln>
              <a:effectLst/>
              <a:uLnTx/>
              <a:uFillTx/>
              <a:latin typeface="+mj-lt"/>
              <a:ea typeface="MS PGothic" pitchFamily="34" charset="-128"/>
            </a:endParaRPr>
          </a:p>
        </p:txBody>
      </p:sp>
      <p:sp>
        <p:nvSpPr>
          <p:cNvPr id="7" name="Tekstvak 6"/>
          <p:cNvSpPr txBox="1"/>
          <p:nvPr/>
        </p:nvSpPr>
        <p:spPr>
          <a:xfrm>
            <a:off x="5166883" y="6164586"/>
            <a:ext cx="2016224" cy="338554"/>
          </a:xfrm>
          <a:prstGeom prst="rect">
            <a:avLst/>
          </a:prstGeom>
          <a:noFill/>
        </p:spPr>
        <p:txBody>
          <a:bodyPr wrap="square" rtlCol="0">
            <a:spAutoFit/>
          </a:bodyPr>
          <a:lstStyle/>
          <a:p>
            <a:r>
              <a:rPr lang="nl-NL" sz="1600" dirty="0"/>
              <a:t>voedingscentrum</a:t>
            </a:r>
          </a:p>
        </p:txBody>
      </p:sp>
      <p:pic>
        <p:nvPicPr>
          <p:cNvPr id="6"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3712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30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2400" dirty="0"/>
              <a:t/>
            </a:r>
            <a:br>
              <a:rPr lang="nl-NL" sz="2400" dirty="0"/>
            </a:br>
            <a:r>
              <a:rPr lang="nl-NL" sz="2400" dirty="0"/>
              <a:t>Een streng </a:t>
            </a:r>
            <a:r>
              <a:rPr lang="nl-NL" sz="2400" dirty="0" smtClean="0"/>
              <a:t>KH- </a:t>
            </a:r>
            <a:r>
              <a:rPr lang="nl-NL" sz="2400" dirty="0"/>
              <a:t>beperkt dieet is niet geschikt voor mensen met levercirrose of ernstig nierfalen </a:t>
            </a:r>
          </a:p>
        </p:txBody>
      </p:sp>
      <p:sp>
        <p:nvSpPr>
          <p:cNvPr id="3" name="Tijdelijke aanduiding voor tekst 2"/>
          <p:cNvSpPr>
            <a:spLocks noGrp="1"/>
          </p:cNvSpPr>
          <p:nvPr>
            <p:ph type="body" sz="quarter" idx="10"/>
          </p:nvPr>
        </p:nvSpPr>
        <p:spPr>
          <a:solidFill>
            <a:srgbClr val="FFC000"/>
          </a:solidFill>
        </p:spPr>
        <p:txBody>
          <a:bodyPr>
            <a:normAutofit fontScale="92500" lnSpcReduction="10000"/>
          </a:bodyPr>
          <a:lstStyle/>
          <a:p>
            <a:r>
              <a:rPr lang="nl-NL" sz="2000" b="1" dirty="0"/>
              <a:t>Ketonen kunnen alleen gemaakt worden in de lever, indien de lever </a:t>
            </a:r>
            <a:r>
              <a:rPr lang="nl-NL" sz="2000" b="1" dirty="0" err="1"/>
              <a:t>cirrotisch</a:t>
            </a:r>
            <a:r>
              <a:rPr lang="nl-NL" sz="2000" b="1" dirty="0"/>
              <a:t> is dan is niet duidelijk wat er in de stofwisseling gebeurt. </a:t>
            </a:r>
          </a:p>
          <a:p>
            <a:r>
              <a:rPr lang="nl-NL" sz="2000" b="1" dirty="0"/>
              <a:t>Vragen:	Komen de vetten dan in de bloedbaan? </a:t>
            </a:r>
          </a:p>
          <a:p>
            <a:r>
              <a:rPr lang="nl-NL" sz="2000" b="1" dirty="0"/>
              <a:t>	stapelen van vetten in de organen?</a:t>
            </a:r>
          </a:p>
          <a:p>
            <a:r>
              <a:rPr lang="nl-NL" sz="2000" b="1" dirty="0"/>
              <a:t>	</a:t>
            </a:r>
          </a:p>
          <a:p>
            <a:r>
              <a:rPr lang="nl-NL" sz="2000" b="1" dirty="0"/>
              <a:t>Bij levercirrose voorkeur voor complexe koolhydraten in combinatie met voldoende Eiwitrijke voeding (1,2-1,5gE/kg) </a:t>
            </a:r>
          </a:p>
          <a:p>
            <a:r>
              <a:rPr lang="nl-NL" sz="2000" b="1" dirty="0"/>
              <a:t>KH en E goed verdelen over de dag </a:t>
            </a:r>
            <a:r>
              <a:rPr lang="nl-NL" sz="2000" b="1" dirty="0" err="1"/>
              <a:t>incl</a:t>
            </a:r>
            <a:r>
              <a:rPr lang="nl-NL" sz="2000" b="1" dirty="0"/>
              <a:t> maaltijd voor de nacht (late </a:t>
            </a:r>
            <a:r>
              <a:rPr lang="nl-NL" sz="2000" b="1" dirty="0" err="1"/>
              <a:t>night</a:t>
            </a:r>
            <a:r>
              <a:rPr lang="nl-NL" sz="2000" b="1" dirty="0"/>
              <a:t> snack)</a:t>
            </a:r>
          </a:p>
          <a:p>
            <a:r>
              <a:rPr lang="nl-NL" sz="2000" b="1" dirty="0"/>
              <a:t>Wel verminderen van fructose en snelle suikers</a:t>
            </a:r>
          </a:p>
          <a:p>
            <a:endParaRPr lang="nl-NL" dirty="0"/>
          </a:p>
          <a:p>
            <a:pPr lvl="0">
              <a:lnSpc>
                <a:spcPct val="115000"/>
              </a:lnSpc>
            </a:pPr>
            <a:r>
              <a:rPr lang="nl-NL" sz="2000" b="1" dirty="0">
                <a:solidFill>
                  <a:srgbClr val="004289"/>
                </a:solidFill>
                <a:latin typeface="TheSansOfficeLF"/>
                <a:ea typeface="Calibri"/>
                <a:cs typeface="Times New Roman"/>
              </a:rPr>
              <a:t>Niet geschikt bij ernstig nierfalen </a:t>
            </a:r>
            <a:r>
              <a:rPr lang="nl-NL" sz="2000" b="1" dirty="0" err="1">
                <a:solidFill>
                  <a:srgbClr val="004289"/>
                </a:solidFill>
                <a:latin typeface="TheSansOfficeLF"/>
                <a:ea typeface="Calibri"/>
                <a:cs typeface="Times New Roman"/>
              </a:rPr>
              <a:t>ivm</a:t>
            </a:r>
            <a:r>
              <a:rPr lang="nl-NL" sz="2000" b="1" dirty="0">
                <a:solidFill>
                  <a:srgbClr val="004289"/>
                </a:solidFill>
                <a:latin typeface="TheSansOfficeLF"/>
                <a:ea typeface="Calibri"/>
                <a:cs typeface="Times New Roman"/>
              </a:rPr>
              <a:t> hogere eiwitinname</a:t>
            </a:r>
          </a:p>
          <a:p>
            <a:endParaRPr lang="nl-NL" dirty="0"/>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837549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chemeClr val="accent1"/>
                </a:solidFill>
              </a:rPr>
              <a:t>EASL </a:t>
            </a:r>
            <a:r>
              <a:rPr lang="nl-NL" dirty="0" err="1">
                <a:solidFill>
                  <a:schemeClr val="accent1"/>
                </a:solidFill>
              </a:rPr>
              <a:t>guidelines</a:t>
            </a:r>
            <a:r>
              <a:rPr lang="nl-NL" dirty="0">
                <a:solidFill>
                  <a:schemeClr val="accent1"/>
                </a:solidFill>
              </a:rPr>
              <a:t> NAFLD</a:t>
            </a:r>
          </a:p>
        </p:txBody>
      </p:sp>
      <p:sp>
        <p:nvSpPr>
          <p:cNvPr id="3" name="Tijdelijke aanduiding voor tekst 2"/>
          <p:cNvSpPr>
            <a:spLocks noGrp="1"/>
          </p:cNvSpPr>
          <p:nvPr>
            <p:ph type="body" sz="quarter" idx="10"/>
          </p:nvPr>
        </p:nvSpPr>
        <p:spPr>
          <a:xfrm>
            <a:off x="539552" y="1484784"/>
            <a:ext cx="8207375" cy="4320480"/>
          </a:xfrm>
        </p:spPr>
        <p:txBody>
          <a:bodyPr>
            <a:normAutofit fontScale="85000" lnSpcReduction="20000"/>
          </a:bodyPr>
          <a:lstStyle/>
          <a:p>
            <a:r>
              <a:rPr lang="nl-NL" b="1" dirty="0">
                <a:solidFill>
                  <a:schemeClr val="accent1"/>
                </a:solidFill>
              </a:rPr>
              <a:t>Energierestrictie: doelstelling </a:t>
            </a:r>
            <a:r>
              <a:rPr lang="nl-NL" sz="2200" b="1" dirty="0">
                <a:solidFill>
                  <a:schemeClr val="accent1"/>
                </a:solidFill>
              </a:rPr>
              <a:t>7-10% gewichtsverlies totaal</a:t>
            </a:r>
          </a:p>
          <a:p>
            <a:r>
              <a:rPr lang="nl-NL" b="1" dirty="0">
                <a:solidFill>
                  <a:schemeClr val="accent1"/>
                </a:solidFill>
              </a:rPr>
              <a:t>-    500 tot -1000 cal per dag </a:t>
            </a:r>
          </a:p>
          <a:p>
            <a:pPr lvl="0"/>
            <a:r>
              <a:rPr lang="nl-NL" b="1" dirty="0">
                <a:solidFill>
                  <a:schemeClr val="accent1"/>
                </a:solidFill>
              </a:rPr>
              <a:t>     met streven gewichtsreductie  0,5-1,0kg per week</a:t>
            </a:r>
          </a:p>
          <a:p>
            <a:pPr marL="342900" indent="-342900">
              <a:buFontTx/>
              <a:buChar char="-"/>
            </a:pPr>
            <a:r>
              <a:rPr lang="nl-NL" b="1" dirty="0">
                <a:solidFill>
                  <a:schemeClr val="accent1"/>
                </a:solidFill>
              </a:rPr>
              <a:t>Gecombineerde interventie: voeding, beweging en cognitieve gedragstherapie</a:t>
            </a:r>
          </a:p>
          <a:p>
            <a:r>
              <a:rPr lang="nl-NL" b="1" dirty="0">
                <a:solidFill>
                  <a:schemeClr val="accent1"/>
                </a:solidFill>
              </a:rPr>
              <a:t>-    Macronutriënten samenstelling:</a:t>
            </a:r>
          </a:p>
          <a:p>
            <a:r>
              <a:rPr lang="nl-NL" b="1" dirty="0">
                <a:solidFill>
                  <a:schemeClr val="accent1"/>
                </a:solidFill>
              </a:rPr>
              <a:t>	Mediterrane dieet</a:t>
            </a:r>
          </a:p>
          <a:p>
            <a:r>
              <a:rPr lang="nl-NL" b="1" dirty="0">
                <a:solidFill>
                  <a:schemeClr val="accent1"/>
                </a:solidFill>
              </a:rPr>
              <a:t>	Laag/gemiddeld vet, gemiddeld/hoog KH</a:t>
            </a:r>
          </a:p>
          <a:p>
            <a:r>
              <a:rPr lang="nl-NL" b="1" dirty="0">
                <a:solidFill>
                  <a:schemeClr val="accent1"/>
                </a:solidFill>
              </a:rPr>
              <a:t>	laag </a:t>
            </a:r>
            <a:r>
              <a:rPr lang="nl-NL" b="1" dirty="0" err="1">
                <a:solidFill>
                  <a:schemeClr val="accent1"/>
                </a:solidFill>
              </a:rPr>
              <a:t>Kh</a:t>
            </a:r>
            <a:r>
              <a:rPr lang="nl-NL" b="1" dirty="0">
                <a:solidFill>
                  <a:schemeClr val="accent1"/>
                </a:solidFill>
              </a:rPr>
              <a:t>- </a:t>
            </a:r>
            <a:r>
              <a:rPr lang="nl-NL" b="1" dirty="0" err="1">
                <a:solidFill>
                  <a:schemeClr val="accent1"/>
                </a:solidFill>
              </a:rPr>
              <a:t>ketogeen</a:t>
            </a:r>
            <a:r>
              <a:rPr lang="nl-NL" b="1" dirty="0">
                <a:solidFill>
                  <a:schemeClr val="accent1"/>
                </a:solidFill>
              </a:rPr>
              <a:t> of hoog E</a:t>
            </a:r>
          </a:p>
          <a:p>
            <a:r>
              <a:rPr lang="nl-NL" b="1" dirty="0">
                <a:solidFill>
                  <a:schemeClr val="accent1"/>
                </a:solidFill>
              </a:rPr>
              <a:t>Vermijden van fructose in frisdrank en voeding</a:t>
            </a:r>
          </a:p>
          <a:p>
            <a:r>
              <a:rPr lang="nl-NL" b="1" dirty="0">
                <a:solidFill>
                  <a:schemeClr val="accent1"/>
                </a:solidFill>
              </a:rPr>
              <a:t>Alcohol inname vrouwen &lt; 20g, mannen &lt; 30g per dag</a:t>
            </a:r>
          </a:p>
          <a:p>
            <a:r>
              <a:rPr lang="nl-NL" b="1" dirty="0">
                <a:solidFill>
                  <a:schemeClr val="accent1"/>
                </a:solidFill>
              </a:rPr>
              <a:t>Koffie is gunstig, geen beperking</a:t>
            </a:r>
          </a:p>
          <a:p>
            <a:r>
              <a:rPr lang="nl-NL" b="1" dirty="0">
                <a:solidFill>
                  <a:schemeClr val="accent1"/>
                </a:solidFill>
              </a:rPr>
              <a:t>Bewegen: 150-200min/ week </a:t>
            </a:r>
            <a:r>
              <a:rPr lang="nl-NL" sz="2600" b="1" dirty="0">
                <a:solidFill>
                  <a:schemeClr val="accent1"/>
                </a:solidFill>
                <a:latin typeface="TheSansOfficeLF"/>
                <a:ea typeface="Calibri" panose="020F0502020204030204" pitchFamily="34" charset="0"/>
                <a:cs typeface="Calibri" panose="020F0502020204030204" pitchFamily="34" charset="0"/>
              </a:rPr>
              <a:t>aerobe activiteit van gemiddelde intensiteit/ weerstandstraining verhoogt de spiermassa </a:t>
            </a:r>
          </a:p>
          <a:p>
            <a:endParaRPr lang="nl-NL" dirty="0">
              <a:solidFill>
                <a:schemeClr val="accent1"/>
              </a:solidFill>
            </a:endParaRPr>
          </a:p>
          <a:p>
            <a:endParaRPr lang="nl-NL" dirty="0">
              <a:solidFill>
                <a:schemeClr val="accent1"/>
              </a:solidFill>
            </a:endParaRPr>
          </a:p>
        </p:txBody>
      </p:sp>
      <p:pic>
        <p:nvPicPr>
          <p:cNvPr id="4" name="Afbeelding 3" descr="Afbeeldingsresultaat voor logo easl"/>
          <p:cNvPicPr/>
          <p:nvPr/>
        </p:nvPicPr>
        <p:blipFill>
          <a:blip r:embed="rId5">
            <a:extLst>
              <a:ext uri="{28A0092B-C50C-407E-A947-70E740481C1C}">
                <a14:useLocalDpi xmlns:a14="http://schemas.microsoft.com/office/drawing/2010/main" val="0"/>
              </a:ext>
            </a:extLst>
          </a:blip>
          <a:srcRect/>
          <a:stretch>
            <a:fillRect/>
          </a:stretch>
        </p:blipFill>
        <p:spPr bwMode="auto">
          <a:xfrm>
            <a:off x="6036388" y="0"/>
            <a:ext cx="3095625" cy="1476375"/>
          </a:xfrm>
          <a:prstGeom prst="rect">
            <a:avLst/>
          </a:prstGeom>
          <a:noFill/>
          <a:ln>
            <a:noFill/>
          </a:ln>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6237312"/>
            <a:ext cx="338931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38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 xmlns:a16="http://schemas.microsoft.com/office/drawing/2014/main" id="{C6CF2F0B-6C58-45AA-B651-647841CBFD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7460" y="1484784"/>
            <a:ext cx="4752528" cy="3564397"/>
          </a:xfrm>
          <a:prstGeom prst="rect">
            <a:avLst/>
          </a:prstGeom>
        </p:spPr>
      </p:pic>
      <p:sp>
        <p:nvSpPr>
          <p:cNvPr id="5" name="Titel 1"/>
          <p:cNvSpPr txBox="1">
            <a:spLocks/>
          </p:cNvSpPr>
          <p:nvPr/>
        </p:nvSpPr>
        <p:spPr>
          <a:xfrm>
            <a:off x="764563" y="692696"/>
            <a:ext cx="7798321" cy="571500"/>
          </a:xfrm>
          <a:prstGeom prst="rect">
            <a:avLst/>
          </a:prstGeom>
        </p:spPr>
        <p:txBody>
          <a:bodyPr vert="horz" lIns="91440" tIns="45720" rIns="91440" bIns="45720" rtlCol="0" anchor="b">
            <a:noAutofit/>
          </a:bodyPr>
          <a:lstStyle>
            <a:lvl1pPr algn="l" defTabSz="914400" rtl="0" eaLnBrk="1" latinLnBrk="0" hangingPunct="1">
              <a:spcBef>
                <a:spcPct val="0"/>
              </a:spcBef>
              <a:buNone/>
              <a:defRPr sz="2800" b="1" kern="1200">
                <a:solidFill>
                  <a:schemeClr val="tx1"/>
                </a:solidFill>
                <a:latin typeface="TheSansOffice LF" pitchFamily="34" charset="0"/>
                <a:ea typeface="+mj-ea"/>
                <a:cs typeface="+mj-cs"/>
              </a:defRPr>
            </a:lvl1pPr>
          </a:lstStyle>
          <a:p>
            <a:pPr algn="ctr"/>
            <a:r>
              <a:rPr lang="nl-NL" sz="3200" dirty="0"/>
              <a:t>Vragen ?</a:t>
            </a:r>
          </a:p>
        </p:txBody>
      </p:sp>
      <p:pic>
        <p:nvPicPr>
          <p:cNvPr id="2"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429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dirty="0"/>
              <a:t>Casus ter inleiding van de discussie </a:t>
            </a:r>
          </a:p>
        </p:txBody>
      </p:sp>
      <p:sp>
        <p:nvSpPr>
          <p:cNvPr id="3" name="Tijdelijke aanduiding voor tekst 2"/>
          <p:cNvSpPr>
            <a:spLocks noGrp="1"/>
          </p:cNvSpPr>
          <p:nvPr>
            <p:ph type="body" sz="quarter" idx="10"/>
          </p:nvPr>
        </p:nvSpPr>
        <p:spPr/>
        <p:txBody>
          <a:bodyPr>
            <a:normAutofit lnSpcReduction="10000"/>
          </a:bodyPr>
          <a:lstStyle/>
          <a:p>
            <a:r>
              <a:rPr lang="nl-NL" sz="2000" b="1" dirty="0"/>
              <a:t>Er komt een man op het spreekuur.</a:t>
            </a:r>
          </a:p>
          <a:p>
            <a:r>
              <a:rPr lang="nl-NL" sz="2000" b="1" dirty="0"/>
              <a:t>40 jaar oud, BMI 38, DM2 insulineafhankelijk, cardiaal belast</a:t>
            </a:r>
          </a:p>
          <a:p>
            <a:r>
              <a:rPr lang="nl-NL" sz="2000" b="1" dirty="0"/>
              <a:t>Sociaal: gezin, 2 kinderen, buschauffeur, niet sportief</a:t>
            </a:r>
          </a:p>
          <a:p>
            <a:endParaRPr lang="nl-NL" sz="2000" b="1" dirty="0"/>
          </a:p>
          <a:p>
            <a:r>
              <a:rPr lang="nl-NL" sz="2000" b="1" dirty="0"/>
              <a:t>Voedingsanamnese: calorie inname is hoger dan de behoefte; veel suikers en vetten, weinig vezels</a:t>
            </a:r>
          </a:p>
          <a:p>
            <a:r>
              <a:rPr lang="nl-NL" sz="2000" b="1" dirty="0"/>
              <a:t> vocht: 1000ml water, 500ml cola </a:t>
            </a:r>
            <a:r>
              <a:rPr lang="nl-NL" sz="2000" b="1" dirty="0" err="1"/>
              <a:t>regular</a:t>
            </a:r>
            <a:r>
              <a:rPr lang="nl-NL" sz="2000" b="1" dirty="0"/>
              <a:t>,  500ml bier, 4 koppen koffie met zoetje </a:t>
            </a:r>
          </a:p>
          <a:p>
            <a:r>
              <a:rPr lang="nl-NL" sz="2000" b="1" dirty="0"/>
              <a:t>DM regulatie: hoge bloedsuikers, steeds meer insuline nodig</a:t>
            </a:r>
            <a:endParaRPr lang="nl-NL" b="1" dirty="0"/>
          </a:p>
          <a:p>
            <a:endParaRPr lang="nl-NL" dirty="0"/>
          </a:p>
          <a:p>
            <a:r>
              <a:rPr lang="nl-NL" b="1" dirty="0"/>
              <a:t>Wat nu? </a:t>
            </a:r>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8275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dirty="0"/>
              <a:t>Welk dieet heeft uw voorkeur?</a:t>
            </a:r>
          </a:p>
        </p:txBody>
      </p:sp>
      <p:sp>
        <p:nvSpPr>
          <p:cNvPr id="3" name="Tijdelijke aanduiding voor tekst 2"/>
          <p:cNvSpPr>
            <a:spLocks noGrp="1"/>
          </p:cNvSpPr>
          <p:nvPr>
            <p:ph type="body" sz="quarter" idx="10"/>
          </p:nvPr>
        </p:nvSpPr>
        <p:spPr/>
        <p:txBody>
          <a:bodyPr>
            <a:normAutofit/>
          </a:bodyPr>
          <a:lstStyle/>
          <a:p>
            <a:pPr marL="457200" indent="-457200">
              <a:buAutoNum type="alphaUcPeriod"/>
            </a:pPr>
            <a:r>
              <a:rPr lang="nl-NL" sz="2000" b="1" dirty="0"/>
              <a:t>Richtlijnen gezonde voeding</a:t>
            </a:r>
          </a:p>
          <a:p>
            <a:pPr marL="457200" indent="-457200">
              <a:buAutoNum type="alphaUcPeriod"/>
            </a:pPr>
            <a:r>
              <a:rPr lang="nl-NL" sz="2000" b="1" dirty="0"/>
              <a:t>Mediterrane dieet</a:t>
            </a:r>
          </a:p>
          <a:p>
            <a:pPr marL="457200" indent="-457200">
              <a:buAutoNum type="alphaUcPeriod"/>
            </a:pPr>
            <a:r>
              <a:rPr lang="nl-NL" sz="2000" b="1" dirty="0" smtClean="0"/>
              <a:t>KH- </a:t>
            </a:r>
            <a:r>
              <a:rPr lang="nl-NL" sz="2000" b="1" dirty="0"/>
              <a:t>dieet</a:t>
            </a:r>
          </a:p>
          <a:p>
            <a:pPr marL="457200" indent="-457200">
              <a:buAutoNum type="alphaUcPeriod"/>
            </a:pPr>
            <a:r>
              <a:rPr lang="nl-NL" sz="2000" b="1" dirty="0"/>
              <a:t>Ik vind dat de patiënt moet kiezen </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789040"/>
            <a:ext cx="2902369" cy="193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3762494"/>
            <a:ext cx="2116137" cy="171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6101" y="3523456"/>
            <a:ext cx="2225675"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4711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400" dirty="0"/>
              <a:t>Stel u kiest voor een </a:t>
            </a:r>
            <a:r>
              <a:rPr lang="nl-NL" sz="2400" dirty="0" smtClean="0"/>
              <a:t>KH- </a:t>
            </a:r>
            <a:r>
              <a:rPr lang="nl-NL" sz="2400" dirty="0"/>
              <a:t>dieet</a:t>
            </a:r>
          </a:p>
        </p:txBody>
      </p:sp>
      <p:sp>
        <p:nvSpPr>
          <p:cNvPr id="3" name="Tijdelijke aanduiding voor tekst 2"/>
          <p:cNvSpPr>
            <a:spLocks noGrp="1"/>
          </p:cNvSpPr>
          <p:nvPr>
            <p:ph type="body" sz="quarter" idx="10"/>
          </p:nvPr>
        </p:nvSpPr>
        <p:spPr/>
        <p:txBody>
          <a:bodyPr/>
          <a:lstStyle/>
          <a:p>
            <a:endParaRPr lang="nl-NL" sz="2000" b="1" dirty="0">
              <a:solidFill>
                <a:srgbClr val="004289"/>
              </a:solidFill>
              <a:ea typeface="+mj-ea"/>
              <a:cs typeface="+mj-cs"/>
            </a:endParaRPr>
          </a:p>
          <a:p>
            <a:r>
              <a:rPr lang="nl-NL" sz="2000" b="1" dirty="0">
                <a:solidFill>
                  <a:srgbClr val="004289"/>
                </a:solidFill>
                <a:ea typeface="+mj-ea"/>
                <a:cs typeface="+mj-cs"/>
              </a:rPr>
              <a:t>Op welke manier gaat u KH beperken?</a:t>
            </a:r>
            <a:endParaRPr lang="nl-NL" sz="2000" b="1" dirty="0"/>
          </a:p>
          <a:p>
            <a:pPr marL="457200" indent="-457200">
              <a:buAutoNum type="alphaUcPeriod"/>
            </a:pPr>
            <a:r>
              <a:rPr lang="nl-NL" sz="2000" b="1" dirty="0"/>
              <a:t>50% lager dan normaal</a:t>
            </a:r>
          </a:p>
          <a:p>
            <a:pPr marL="457200" indent="-457200">
              <a:buAutoNum type="alphaUcPeriod"/>
            </a:pPr>
            <a:r>
              <a:rPr lang="nl-NL" sz="2000" b="1" dirty="0"/>
              <a:t>Laag beginnen &lt; 40g KH/dag (</a:t>
            </a:r>
            <a:r>
              <a:rPr lang="nl-NL" sz="2000" b="1" dirty="0" err="1"/>
              <a:t>ketose</a:t>
            </a:r>
            <a:r>
              <a:rPr lang="nl-NL" sz="2000" b="1" dirty="0"/>
              <a:t>) en daarna opklimmen naar tolerantiegrens/ haalbaarheid/volhouden (wenselijk 100-150g KH?)</a:t>
            </a:r>
          </a:p>
          <a:p>
            <a:pPr marL="457200" indent="-457200">
              <a:buAutoNum type="alphaUcPeriod" startAt="3"/>
            </a:pPr>
            <a:r>
              <a:rPr lang="nl-NL" sz="2000" b="1" dirty="0"/>
              <a:t>Kiezen voor complexe, vezelrijke, verse en relatief weinig bewerkte KH en vermijden van fructose en snelle suikers </a:t>
            </a:r>
          </a:p>
          <a:p>
            <a:r>
              <a:rPr lang="nl-NL" sz="2000" b="1" dirty="0"/>
              <a:t>D.   Anders?</a:t>
            </a:r>
          </a:p>
          <a:p>
            <a:pPr marL="342900" indent="-342900">
              <a:buFontTx/>
              <a:buChar char="-"/>
            </a:pPr>
            <a:endParaRPr lang="nl-NL" dirty="0"/>
          </a:p>
          <a:p>
            <a:endParaRPr lang="nl-NL"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4289425"/>
            <a:ext cx="3096344" cy="250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991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Take home </a:t>
            </a:r>
            <a:r>
              <a:rPr lang="nl-NL" dirty="0" err="1"/>
              <a:t>messages</a:t>
            </a:r>
            <a:endParaRPr lang="nl-NL" dirty="0"/>
          </a:p>
        </p:txBody>
      </p:sp>
      <p:sp>
        <p:nvSpPr>
          <p:cNvPr id="3" name="Tijdelijke aanduiding voor tekst 2"/>
          <p:cNvSpPr>
            <a:spLocks noGrp="1"/>
          </p:cNvSpPr>
          <p:nvPr>
            <p:ph type="body" sz="quarter" idx="10"/>
          </p:nvPr>
        </p:nvSpPr>
        <p:spPr/>
        <p:txBody>
          <a:bodyPr>
            <a:normAutofit lnSpcReduction="10000"/>
          </a:bodyPr>
          <a:lstStyle/>
          <a:p>
            <a:pPr lvl="0">
              <a:lnSpc>
                <a:spcPct val="115000"/>
              </a:lnSpc>
              <a:spcAft>
                <a:spcPts val="1000"/>
              </a:spcAft>
            </a:pPr>
            <a:r>
              <a:rPr lang="nl-NL" sz="2000" b="1" dirty="0">
                <a:solidFill>
                  <a:srgbClr val="004289"/>
                </a:solidFill>
                <a:ea typeface="Calibri"/>
                <a:cs typeface="Times New Roman"/>
              </a:rPr>
              <a:t>Gewichtsverlies door leefstijlverandering is de hoeksteen van de  behandeling bij NAFLD</a:t>
            </a:r>
          </a:p>
          <a:p>
            <a:r>
              <a:rPr lang="nl-NL" sz="2000" dirty="0"/>
              <a:t>Een negatieve energiebalans, via een lagere energie-inname en/of hoger energie verbruik, verlaagt de hoeveelheid ectopisch vet en </a:t>
            </a:r>
            <a:r>
              <a:rPr lang="nl-NL" sz="2000" dirty="0" err="1" smtClean="0"/>
              <a:t>vetbeterd</a:t>
            </a:r>
            <a:r>
              <a:rPr lang="nl-NL" sz="2000" dirty="0" smtClean="0"/>
              <a:t> </a:t>
            </a:r>
            <a:r>
              <a:rPr lang="nl-NL" sz="2000" dirty="0"/>
              <a:t>de insulinegevoeligheid.</a:t>
            </a:r>
          </a:p>
          <a:p>
            <a:endParaRPr lang="nl-NL" dirty="0"/>
          </a:p>
          <a:p>
            <a:r>
              <a:rPr lang="nl-NL" sz="2000" b="1" dirty="0"/>
              <a:t>Welk voedingspatroon?</a:t>
            </a:r>
          </a:p>
          <a:p>
            <a:r>
              <a:rPr lang="nl-NL" sz="2000" dirty="0" err="1"/>
              <a:t>Patient</a:t>
            </a:r>
            <a:r>
              <a:rPr lang="nl-NL" sz="2000" dirty="0"/>
              <a:t> </a:t>
            </a:r>
            <a:r>
              <a:rPr lang="nl-NL" sz="2000" dirty="0" err="1"/>
              <a:t>Based</a:t>
            </a:r>
            <a:r>
              <a:rPr lang="nl-NL" sz="2000" dirty="0"/>
              <a:t> Care</a:t>
            </a:r>
          </a:p>
          <a:p>
            <a:r>
              <a:rPr lang="nl-NL" sz="2000" dirty="0"/>
              <a:t>Vol te houden op de lange termijn</a:t>
            </a:r>
          </a:p>
          <a:p>
            <a:r>
              <a:rPr lang="nl-NL" sz="2000" dirty="0"/>
              <a:t>Volwaardige voeding en voldoende beweging</a:t>
            </a:r>
          </a:p>
          <a:p>
            <a:r>
              <a:rPr lang="nl-NL" sz="2000" dirty="0"/>
              <a:t>Deskundige begeleiding</a:t>
            </a:r>
          </a:p>
        </p:txBody>
      </p:sp>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7245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38F151-EC8E-F24B-A90B-9313560B73FD}"/>
              </a:ext>
            </a:extLst>
          </p:cNvPr>
          <p:cNvSpPr>
            <a:spLocks noGrp="1"/>
          </p:cNvSpPr>
          <p:nvPr>
            <p:ph type="title"/>
          </p:nvPr>
        </p:nvSpPr>
        <p:spPr>
          <a:xfrm>
            <a:off x="425837" y="237575"/>
            <a:ext cx="8229600" cy="936104"/>
          </a:xfrm>
        </p:spPr>
        <p:txBody>
          <a:bodyPr>
            <a:normAutofit fontScale="90000"/>
          </a:bodyPr>
          <a:lstStyle/>
          <a:p>
            <a:r>
              <a:rPr lang="en-GB" sz="3100" dirty="0"/>
              <a:t/>
            </a:r>
            <a:br>
              <a:rPr lang="en-GB" sz="3100" dirty="0"/>
            </a:br>
            <a:r>
              <a:rPr lang="en-GB" sz="3100" dirty="0"/>
              <a:t/>
            </a:r>
            <a:br>
              <a:rPr lang="en-GB" sz="3100" dirty="0"/>
            </a:br>
            <a:r>
              <a:rPr lang="en-GB" sz="3100" dirty="0"/>
              <a:t/>
            </a:r>
            <a:br>
              <a:rPr lang="en-GB" sz="3100" dirty="0"/>
            </a:br>
            <a:r>
              <a:rPr lang="en-GB" sz="3100" dirty="0"/>
              <a:t> </a:t>
            </a:r>
            <a:r>
              <a:rPr lang="en-GB" sz="3100" dirty="0" err="1"/>
              <a:t>Hartelijk</a:t>
            </a:r>
            <a:r>
              <a:rPr lang="en-GB" sz="3100" dirty="0"/>
              <a:t> dank </a:t>
            </a:r>
            <a:r>
              <a:rPr lang="en-GB" sz="3100" dirty="0" err="1"/>
              <a:t>voor</a:t>
            </a:r>
            <a:r>
              <a:rPr lang="en-GB" sz="3100" dirty="0"/>
              <a:t> </a:t>
            </a:r>
            <a:r>
              <a:rPr lang="en-GB" sz="3100" dirty="0" err="1"/>
              <a:t>uw</a:t>
            </a:r>
            <a:r>
              <a:rPr lang="en-GB" sz="3100" dirty="0"/>
              <a:t> </a:t>
            </a:r>
            <a:r>
              <a:rPr lang="en-GB" sz="3100" dirty="0" err="1">
                <a:solidFill>
                  <a:schemeClr val="accent1"/>
                </a:solidFill>
              </a:rPr>
              <a:t>aandacht</a:t>
            </a:r>
            <a:r>
              <a:rPr lang="en-GB" sz="3100" dirty="0">
                <a:solidFill>
                  <a:schemeClr val="accent1"/>
                </a:solidFill>
              </a:rPr>
              <a:t>!</a:t>
            </a:r>
            <a:r>
              <a:rPr lang="en-GB" dirty="0"/>
              <a:t/>
            </a:r>
            <a:br>
              <a:rPr lang="en-GB" dirty="0"/>
            </a:br>
            <a:endParaRPr lang="en-GB" dirty="0"/>
          </a:p>
        </p:txBody>
      </p:sp>
      <p:sp>
        <p:nvSpPr>
          <p:cNvPr id="5" name="Tijdelijke aanduiding voor inhoud 4"/>
          <p:cNvSpPr>
            <a:spLocks noGrp="1"/>
          </p:cNvSpPr>
          <p:nvPr>
            <p:ph type="body" sz="quarter" idx="10"/>
          </p:nvPr>
        </p:nvSpPr>
        <p:spPr>
          <a:xfrm>
            <a:off x="468314" y="1052736"/>
            <a:ext cx="8207375" cy="5256584"/>
          </a:xfrm>
        </p:spPr>
        <p:txBody>
          <a:bodyPr>
            <a:normAutofit/>
          </a:bodyPr>
          <a:lstStyle/>
          <a:p>
            <a:r>
              <a:rPr lang="en-GB" sz="2000" b="1" dirty="0">
                <a:solidFill>
                  <a:srgbClr val="004289"/>
                </a:solidFill>
                <a:ea typeface="+mj-ea"/>
                <a:cs typeface="+mj-cs"/>
              </a:rPr>
              <a:t>Maastricht UMC+ team NAFLD </a:t>
            </a:r>
            <a:r>
              <a:rPr lang="en-GB" sz="2000" b="1" dirty="0" smtClean="0">
                <a:solidFill>
                  <a:srgbClr val="004289"/>
                </a:solidFill>
                <a:ea typeface="+mj-ea"/>
                <a:cs typeface="+mj-cs"/>
              </a:rPr>
              <a:t>en </a:t>
            </a:r>
            <a:r>
              <a:rPr lang="en-GB" sz="2000" b="1" dirty="0" err="1">
                <a:solidFill>
                  <a:srgbClr val="004289"/>
                </a:solidFill>
                <a:ea typeface="+mj-ea"/>
                <a:cs typeface="+mj-cs"/>
              </a:rPr>
              <a:t>voeding</a:t>
            </a:r>
            <a:endParaRPr lang="en-GB" sz="2000" b="1" dirty="0">
              <a:solidFill>
                <a:srgbClr val="004289"/>
              </a:solidFill>
              <a:ea typeface="+mj-ea"/>
              <a:cs typeface="+mj-cs"/>
            </a:endParaRPr>
          </a:p>
          <a:p>
            <a:r>
              <a:rPr lang="nl-NL" sz="1800" u="sng" dirty="0" err="1"/>
              <a:t>Translationeel</a:t>
            </a:r>
            <a:r>
              <a:rPr lang="nl-NL" sz="1800" u="sng" dirty="0"/>
              <a:t> onderzoek MUMC+ en Onderzoeksschool </a:t>
            </a:r>
            <a:r>
              <a:rPr lang="nl-NL" sz="1800" u="sng" dirty="0" err="1"/>
              <a:t>Nutrim</a:t>
            </a:r>
            <a:endParaRPr lang="nl-NL" sz="1800" u="sng" dirty="0"/>
          </a:p>
          <a:p>
            <a:r>
              <a:rPr lang="nl-NL" sz="1800" dirty="0"/>
              <a:t>Prof. </a:t>
            </a:r>
            <a:r>
              <a:rPr lang="nl-NL" sz="1800" dirty="0" err="1"/>
              <a:t>Dr.A.Schols</a:t>
            </a:r>
            <a:r>
              <a:rPr lang="nl-NL" sz="1800" dirty="0"/>
              <a:t>		</a:t>
            </a:r>
            <a:r>
              <a:rPr lang="nl-NL" sz="1800" dirty="0" smtClean="0"/>
              <a:t>	Prof</a:t>
            </a:r>
            <a:r>
              <a:rPr lang="nl-NL" sz="1800" dirty="0"/>
              <a:t>. Dr. A.A.M.  </a:t>
            </a:r>
            <a:r>
              <a:rPr lang="nl-NL" sz="1800" dirty="0" err="1"/>
              <a:t>Masclee</a:t>
            </a:r>
            <a:endParaRPr lang="nl-NL" sz="1800" dirty="0"/>
          </a:p>
          <a:p>
            <a:r>
              <a:rPr lang="nl-NL" sz="1800" dirty="0"/>
              <a:t>Dr. G.H. Koek		</a:t>
            </a:r>
            <a:r>
              <a:rPr lang="nl-NL" sz="1800" dirty="0" smtClean="0"/>
              <a:t>	Dr</a:t>
            </a:r>
            <a:r>
              <a:rPr lang="nl-NL" sz="1800" dirty="0"/>
              <a:t>. M. Kramer </a:t>
            </a:r>
          </a:p>
          <a:p>
            <a:r>
              <a:rPr lang="nl-NL" sz="1800" dirty="0"/>
              <a:t>Prof. Dr. D. Jonkers</a:t>
            </a:r>
          </a:p>
          <a:p>
            <a:endParaRPr lang="nl-NL" sz="1800" dirty="0"/>
          </a:p>
          <a:p>
            <a:r>
              <a:rPr lang="nl-NL" sz="1800" u="sng" dirty="0" err="1"/>
              <a:t>Klinikum</a:t>
            </a:r>
            <a:r>
              <a:rPr lang="nl-NL" sz="1800" u="sng" dirty="0"/>
              <a:t> Aachen: </a:t>
            </a:r>
          </a:p>
          <a:p>
            <a:r>
              <a:rPr lang="nl-NL" sz="1800" dirty="0"/>
              <a:t>Prof. </a:t>
            </a:r>
            <a:r>
              <a:rPr lang="nl-NL" sz="1800" dirty="0" err="1"/>
              <a:t>Dr</a:t>
            </a:r>
            <a:r>
              <a:rPr lang="nl-NL" sz="1800" dirty="0"/>
              <a:t> T. Cramer 	</a:t>
            </a:r>
            <a:r>
              <a:rPr lang="nl-NL" sz="1800" dirty="0" smtClean="0"/>
              <a:t>	Prof</a:t>
            </a:r>
            <a:r>
              <a:rPr lang="nl-NL" sz="1800" dirty="0"/>
              <a:t>. Dr. </a:t>
            </a:r>
            <a:r>
              <a:rPr lang="nl-NL" sz="1800" dirty="0" smtClean="0"/>
              <a:t>U</a:t>
            </a:r>
            <a:r>
              <a:rPr lang="nl-NL" sz="1800" dirty="0"/>
              <a:t>.-P. </a:t>
            </a:r>
            <a:r>
              <a:rPr lang="nl-NL" sz="1800" dirty="0" err="1"/>
              <a:t>Neumann</a:t>
            </a:r>
            <a:endParaRPr lang="nl-NL" sz="1800" dirty="0"/>
          </a:p>
          <a:p>
            <a:pPr lvl="0"/>
            <a:endParaRPr lang="nl-NL" sz="1800" dirty="0">
              <a:solidFill>
                <a:srgbClr val="004289"/>
              </a:solidFill>
            </a:endParaRPr>
          </a:p>
          <a:p>
            <a:r>
              <a:rPr lang="nl-NL" sz="1800" u="sng" dirty="0" smtClean="0">
                <a:solidFill>
                  <a:schemeClr val="accent1"/>
                </a:solidFill>
              </a:rPr>
              <a:t>Klinische</a:t>
            </a:r>
            <a:r>
              <a:rPr lang="nl-NL" sz="1800" u="sng" dirty="0" smtClean="0"/>
              <a:t> </a:t>
            </a:r>
            <a:r>
              <a:rPr lang="nl-NL" sz="1800" u="sng" dirty="0"/>
              <a:t>diëtetiek</a:t>
            </a:r>
          </a:p>
          <a:p>
            <a:r>
              <a:rPr lang="nl-NL" sz="1800" dirty="0"/>
              <a:t>J. </a:t>
            </a:r>
            <a:r>
              <a:rPr lang="nl-NL" sz="1800" dirty="0" err="1"/>
              <a:t>Brouns</a:t>
            </a:r>
            <a:r>
              <a:rPr lang="nl-NL" sz="1800" dirty="0"/>
              <a:t>		</a:t>
            </a:r>
            <a:r>
              <a:rPr lang="nl-NL" sz="1800" dirty="0" smtClean="0"/>
              <a:t>	</a:t>
            </a:r>
            <a:r>
              <a:rPr lang="nl-NL" sz="1800" dirty="0" smtClean="0">
                <a:solidFill>
                  <a:srgbClr val="004289"/>
                </a:solidFill>
              </a:rPr>
              <a:t>Drs</a:t>
            </a:r>
            <a:r>
              <a:rPr lang="nl-NL" sz="1800" dirty="0">
                <a:solidFill>
                  <a:srgbClr val="004289"/>
                </a:solidFill>
              </a:rPr>
              <a:t>. E </a:t>
            </a:r>
            <a:r>
              <a:rPr lang="nl-NL" sz="1800" dirty="0" err="1">
                <a:solidFill>
                  <a:srgbClr val="004289"/>
                </a:solidFill>
              </a:rPr>
              <a:t>vd</a:t>
            </a:r>
            <a:r>
              <a:rPr lang="nl-NL" sz="1800" dirty="0">
                <a:solidFill>
                  <a:srgbClr val="004289"/>
                </a:solidFill>
              </a:rPr>
              <a:t> Hogen</a:t>
            </a:r>
            <a:endParaRPr lang="nl-NL" sz="1800" dirty="0"/>
          </a:p>
          <a:p>
            <a:pPr lvl="0"/>
            <a:r>
              <a:rPr lang="nl-NL" sz="1800" dirty="0"/>
              <a:t>MDL </a:t>
            </a:r>
            <a:r>
              <a:rPr lang="nl-NL" sz="1800" dirty="0" err="1">
                <a:solidFill>
                  <a:srgbClr val="004289"/>
                </a:solidFill>
              </a:rPr>
              <a:t>Nutritional</a:t>
            </a:r>
            <a:r>
              <a:rPr lang="nl-NL" sz="1800" dirty="0">
                <a:solidFill>
                  <a:srgbClr val="004289"/>
                </a:solidFill>
              </a:rPr>
              <a:t> Assessment: </a:t>
            </a:r>
            <a:r>
              <a:rPr lang="nl-NL" sz="1800" dirty="0" smtClean="0">
                <a:solidFill>
                  <a:srgbClr val="004289"/>
                </a:solidFill>
              </a:rPr>
              <a:t>	L</a:t>
            </a:r>
            <a:r>
              <a:rPr lang="nl-NL" sz="1800" dirty="0">
                <a:solidFill>
                  <a:srgbClr val="004289"/>
                </a:solidFill>
              </a:rPr>
              <a:t>. </a:t>
            </a:r>
            <a:r>
              <a:rPr lang="nl-NL" sz="1800" dirty="0" err="1">
                <a:solidFill>
                  <a:srgbClr val="004289"/>
                </a:solidFill>
              </a:rPr>
              <a:t>Sundaram</a:t>
            </a:r>
            <a:r>
              <a:rPr lang="nl-NL" sz="1800" dirty="0">
                <a:solidFill>
                  <a:srgbClr val="004289"/>
                </a:solidFill>
              </a:rPr>
              <a:t>, </a:t>
            </a:r>
          </a:p>
          <a:p>
            <a:pPr lvl="0"/>
            <a:r>
              <a:rPr lang="nl-NL" sz="1800" dirty="0">
                <a:solidFill>
                  <a:srgbClr val="004289"/>
                </a:solidFill>
                <a:hlinkClick r:id="rId5"/>
              </a:rPr>
              <a:t>www.nutritionalassessment.mumc.nl</a:t>
            </a:r>
            <a:endParaRPr lang="nl-NL" sz="1800" dirty="0">
              <a:solidFill>
                <a:srgbClr val="004289"/>
              </a:solidFill>
            </a:endParaRPr>
          </a:p>
        </p:txBody>
      </p:sp>
      <p:pic>
        <p:nvPicPr>
          <p:cNvPr id="1026" name="Afbeelding 3" descr="De bronafbeelding bekijk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6148908"/>
            <a:ext cx="1828800" cy="70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fbeeldingsresultaat voor Klinikum of the RWTH university logo">
            <a:extLst>
              <a:ext uri="{FF2B5EF4-FFF2-40B4-BE49-F238E27FC236}">
                <a16:creationId xmlns="" xmlns:a16="http://schemas.microsoft.com/office/drawing/2014/main" id="{513D77FB-66B2-1041-BE25-F884BD6EBAE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2326" b="14888"/>
          <a:stretch/>
        </p:blipFill>
        <p:spPr bwMode="auto">
          <a:xfrm>
            <a:off x="4139952" y="6269537"/>
            <a:ext cx="1464989" cy="467833"/>
          </a:xfrm>
          <a:prstGeom prst="rect">
            <a:avLst/>
          </a:prstGeom>
          <a:noFill/>
          <a:extLst>
            <a:ext uri="{909E8E84-426E-40DD-AFC4-6F175D3DCCD1}">
              <a14:hiddenFill xmlns:a14="http://schemas.microsoft.com/office/drawing/2010/main">
                <a:solidFill>
                  <a:srgbClr val="FFFFFF"/>
                </a:solidFill>
              </a14:hiddenFill>
            </a:ext>
          </a:extLst>
        </p:spPr>
      </p:pic>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1237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a:xfrm>
            <a:off x="683568" y="2924944"/>
            <a:ext cx="7704855" cy="2688299"/>
          </a:xfrm>
        </p:spPr>
        <p:txBody>
          <a:bodyPr>
            <a:normAutofit/>
          </a:bodyPr>
          <a:lstStyle/>
          <a:p>
            <a:pPr marL="342900" lvl="0" indent="-342900">
              <a:buFont typeface="Arial"/>
              <a:buChar char="•"/>
            </a:pPr>
            <a:r>
              <a:rPr lang="nl-NL" sz="1900" dirty="0">
                <a:solidFill>
                  <a:srgbClr val="FFFFFF"/>
                </a:solidFill>
              </a:rPr>
              <a:t>NAFLD</a:t>
            </a:r>
          </a:p>
          <a:p>
            <a:pPr marL="342900" lvl="0" indent="-342900">
              <a:buFont typeface="Arial"/>
              <a:buChar char="•"/>
            </a:pPr>
            <a:r>
              <a:rPr lang="nl-NL" sz="1900" dirty="0">
                <a:solidFill>
                  <a:srgbClr val="FFFFFF"/>
                </a:solidFill>
              </a:rPr>
              <a:t>Literatuuronderzoek voeding bij NAFLD</a:t>
            </a:r>
          </a:p>
          <a:p>
            <a:pPr marL="342900" lvl="0" indent="-342900">
              <a:buFont typeface="Arial"/>
              <a:buChar char="•"/>
            </a:pPr>
            <a:r>
              <a:rPr lang="nl-NL" sz="1900" dirty="0">
                <a:solidFill>
                  <a:srgbClr val="FFFFFF"/>
                </a:solidFill>
              </a:rPr>
              <a:t>Koolhydraatbeperkt dieet bij NAFLD</a:t>
            </a:r>
          </a:p>
          <a:p>
            <a:pPr marL="342900" lvl="0" indent="-342900">
              <a:buFont typeface="Arial"/>
              <a:buChar char="•"/>
            </a:pPr>
            <a:r>
              <a:rPr lang="nl-NL" sz="1900" dirty="0">
                <a:solidFill>
                  <a:srgbClr val="FFFFFF"/>
                </a:solidFill>
              </a:rPr>
              <a:t>EASL </a:t>
            </a:r>
            <a:r>
              <a:rPr lang="nl-NL" sz="1900" dirty="0" err="1">
                <a:ea typeface="+mj-ea"/>
                <a:cs typeface="+mj-cs"/>
              </a:rPr>
              <a:t>guidelines</a:t>
            </a:r>
            <a:r>
              <a:rPr lang="nl-NL" sz="1900" dirty="0">
                <a:ea typeface="+mj-ea"/>
                <a:cs typeface="+mj-cs"/>
              </a:rPr>
              <a:t> NAFLD</a:t>
            </a:r>
            <a:endParaRPr lang="nl-NL" sz="1900" dirty="0"/>
          </a:p>
          <a:p>
            <a:pPr marL="342900" indent="-342900">
              <a:buFont typeface="Arial"/>
              <a:buChar char="•"/>
            </a:pPr>
            <a:r>
              <a:rPr lang="nl-NL" sz="2000" dirty="0"/>
              <a:t>Ruimte voor vragen</a:t>
            </a:r>
          </a:p>
          <a:p>
            <a:pPr marL="342900" indent="-342900">
              <a:buFont typeface="Arial"/>
              <a:buChar char="•"/>
            </a:pPr>
            <a:r>
              <a:rPr lang="nl-NL" sz="2000" dirty="0"/>
              <a:t>Casus ter discussie </a:t>
            </a:r>
          </a:p>
        </p:txBody>
      </p:sp>
      <p:sp>
        <p:nvSpPr>
          <p:cNvPr id="4" name="Titel 3"/>
          <p:cNvSpPr>
            <a:spLocks noGrp="1"/>
          </p:cNvSpPr>
          <p:nvPr>
            <p:ph type="title"/>
          </p:nvPr>
        </p:nvSpPr>
        <p:spPr>
          <a:xfrm>
            <a:off x="539552" y="1052736"/>
            <a:ext cx="4824536" cy="1143000"/>
          </a:xfrm>
        </p:spPr>
        <p:txBody>
          <a:bodyPr>
            <a:normAutofit/>
          </a:bodyPr>
          <a:lstStyle/>
          <a:p>
            <a:r>
              <a:rPr lang="nl-NL" dirty="0"/>
              <a:t>Inhoud presentatie</a:t>
            </a:r>
          </a:p>
        </p:txBody>
      </p:sp>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4702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6406" y="476672"/>
            <a:ext cx="8229600" cy="1143000"/>
          </a:xfrm>
        </p:spPr>
        <p:txBody>
          <a:bodyPr>
            <a:noAutofit/>
          </a:bodyPr>
          <a:lstStyle/>
          <a:p>
            <a:r>
              <a:rPr lang="nl-NL" sz="2400" b="0" dirty="0">
                <a:solidFill>
                  <a:schemeClr val="accent1"/>
                </a:solidFill>
              </a:rPr>
              <a:t>VRAAG</a:t>
            </a:r>
            <a:r>
              <a:rPr lang="nl-NL" sz="2400" dirty="0">
                <a:solidFill>
                  <a:schemeClr val="accent1"/>
                </a:solidFill>
              </a:rPr>
              <a:t/>
            </a:r>
            <a:br>
              <a:rPr lang="nl-NL" sz="2400" dirty="0">
                <a:solidFill>
                  <a:schemeClr val="accent1"/>
                </a:solidFill>
              </a:rPr>
            </a:br>
            <a:r>
              <a:rPr lang="nl-NL" sz="2400" dirty="0">
                <a:solidFill>
                  <a:schemeClr val="accent1"/>
                </a:solidFill>
              </a:rPr>
              <a:t/>
            </a:r>
            <a:br>
              <a:rPr lang="nl-NL" sz="2400" dirty="0">
                <a:solidFill>
                  <a:schemeClr val="accent1"/>
                </a:solidFill>
              </a:rPr>
            </a:br>
            <a:r>
              <a:rPr lang="nl-NL" sz="2400" b="0" dirty="0">
                <a:solidFill>
                  <a:schemeClr val="accent1"/>
                </a:solidFill>
              </a:rPr>
              <a:t>Wie van u behandelt wel eens patiënten met NAFLD?</a:t>
            </a:r>
          </a:p>
        </p:txBody>
      </p:sp>
      <p:pic>
        <p:nvPicPr>
          <p:cNvPr id="5" name="Afbeelding 4"/>
          <p:cNvPicPr/>
          <p:nvPr/>
        </p:nvPicPr>
        <p:blipFill>
          <a:blip r:embed="rId5"/>
          <a:stretch>
            <a:fillRect/>
          </a:stretch>
        </p:blipFill>
        <p:spPr>
          <a:xfrm>
            <a:off x="395536" y="1772816"/>
            <a:ext cx="4536504" cy="3791178"/>
          </a:xfrm>
          <a:prstGeom prst="rect">
            <a:avLst/>
          </a:prstGeom>
        </p:spPr>
      </p:pic>
      <p:sp>
        <p:nvSpPr>
          <p:cNvPr id="6" name="Tekstvak 5"/>
          <p:cNvSpPr txBox="1"/>
          <p:nvPr/>
        </p:nvSpPr>
        <p:spPr>
          <a:xfrm>
            <a:off x="5580112" y="3861048"/>
            <a:ext cx="2160240" cy="1569660"/>
          </a:xfrm>
          <a:prstGeom prst="rect">
            <a:avLst/>
          </a:prstGeom>
          <a:noFill/>
        </p:spPr>
        <p:txBody>
          <a:bodyPr wrap="square" rtlCol="0">
            <a:spAutoFit/>
          </a:bodyPr>
          <a:lstStyle/>
          <a:p>
            <a:r>
              <a:rPr lang="nl-NL" sz="2400" dirty="0">
                <a:solidFill>
                  <a:schemeClr val="accent1"/>
                </a:solidFill>
              </a:rPr>
              <a:t>Dagelijks</a:t>
            </a:r>
          </a:p>
          <a:p>
            <a:r>
              <a:rPr lang="nl-NL" sz="2400" dirty="0">
                <a:solidFill>
                  <a:schemeClr val="accent1"/>
                </a:solidFill>
              </a:rPr>
              <a:t>Wekelijks</a:t>
            </a:r>
          </a:p>
          <a:p>
            <a:r>
              <a:rPr lang="nl-NL" sz="2400" dirty="0">
                <a:solidFill>
                  <a:schemeClr val="accent1"/>
                </a:solidFill>
              </a:rPr>
              <a:t>Maandelijks</a:t>
            </a:r>
          </a:p>
          <a:p>
            <a:r>
              <a:rPr lang="nl-NL" sz="2400" dirty="0">
                <a:solidFill>
                  <a:schemeClr val="accent1"/>
                </a:solidFill>
              </a:rPr>
              <a:t>Nooit </a:t>
            </a:r>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8966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71" y="0"/>
            <a:ext cx="8229600" cy="799778"/>
          </a:xfrm>
        </p:spPr>
        <p:txBody>
          <a:bodyPr>
            <a:normAutofit/>
          </a:bodyPr>
          <a:lstStyle/>
          <a:p>
            <a:pPr algn="ctr"/>
            <a:r>
              <a:rPr lang="nl-NL" sz="2400" dirty="0"/>
              <a:t>NAFLD in Nederland Volwassen</a:t>
            </a:r>
            <a:endParaRPr lang="en-US" sz="2400" dirty="0"/>
          </a:p>
        </p:txBody>
      </p:sp>
      <p:sp>
        <p:nvSpPr>
          <p:cNvPr id="4" name="Slide Number Placeholder 3"/>
          <p:cNvSpPr>
            <a:spLocks noGrp="1"/>
          </p:cNvSpPr>
          <p:nvPr>
            <p:ph type="sldNum" sz="quarter" idx="4294967295"/>
          </p:nvPr>
        </p:nvSpPr>
        <p:spPr/>
        <p:txBody>
          <a:bodyPr/>
          <a:lstStyle/>
          <a:p>
            <a:fld id="{BC020B50-E7B8-432A-ABBA-2FEDA1C48802}" type="slidenum">
              <a:rPr lang="en-US" smtClean="0">
                <a:solidFill>
                  <a:srgbClr val="004289"/>
                </a:solidFill>
              </a:rPr>
              <a:pPr/>
              <a:t>5</a:t>
            </a:fld>
            <a:endParaRPr lang="en-US">
              <a:solidFill>
                <a:srgbClr val="004289"/>
              </a:solidFill>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5581" y="3624946"/>
            <a:ext cx="1987756" cy="946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766" y="3146147"/>
            <a:ext cx="2000250" cy="948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92" y="3240878"/>
            <a:ext cx="211455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0934" y="3158971"/>
            <a:ext cx="2076450" cy="1017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a:xfrm>
            <a:off x="2010101" y="3739755"/>
            <a:ext cx="718813" cy="437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rgbClr val="FFFFFF"/>
                </a:solidFill>
              </a:rPr>
              <a:t>25%</a:t>
            </a:r>
            <a:endParaRPr lang="en-US" sz="1400" dirty="0">
              <a:solidFill>
                <a:srgbClr val="FFFFFF"/>
              </a:solidFill>
            </a:endParaRPr>
          </a:p>
        </p:txBody>
      </p:sp>
      <p:sp>
        <p:nvSpPr>
          <p:cNvPr id="10" name="Right Arrow 9"/>
          <p:cNvSpPr/>
          <p:nvPr/>
        </p:nvSpPr>
        <p:spPr>
          <a:xfrm>
            <a:off x="4341496" y="3739754"/>
            <a:ext cx="628751" cy="354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rgbClr val="FFFFFF"/>
                </a:solidFill>
              </a:rPr>
              <a:t>30%</a:t>
            </a:r>
            <a:endParaRPr lang="en-US" sz="1400" dirty="0">
              <a:solidFill>
                <a:srgbClr val="FFFFFF"/>
              </a:solidFill>
            </a:endParaRPr>
          </a:p>
        </p:txBody>
      </p:sp>
      <p:pic>
        <p:nvPicPr>
          <p:cNvPr id="1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3213" y="2082109"/>
            <a:ext cx="2036444" cy="973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ight Arrow 11"/>
          <p:cNvSpPr/>
          <p:nvPr/>
        </p:nvSpPr>
        <p:spPr>
          <a:xfrm rot="19901651">
            <a:off x="6425959" y="2704471"/>
            <a:ext cx="761144" cy="266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5%</a:t>
            </a:r>
          </a:p>
        </p:txBody>
      </p:sp>
      <p:sp>
        <p:nvSpPr>
          <p:cNvPr id="13" name="Right Arrow 12"/>
          <p:cNvSpPr/>
          <p:nvPr/>
        </p:nvSpPr>
        <p:spPr>
          <a:xfrm rot="1373517">
            <a:off x="6599654" y="3501778"/>
            <a:ext cx="722240" cy="266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rgbClr val="FFFFFF"/>
                </a:solidFill>
              </a:rPr>
              <a:t>40%</a:t>
            </a:r>
            <a:endParaRPr lang="en-US" dirty="0">
              <a:solidFill>
                <a:srgbClr val="FFFFFF"/>
              </a:solidFill>
            </a:endParaRPr>
          </a:p>
        </p:txBody>
      </p:sp>
      <p:sp>
        <p:nvSpPr>
          <p:cNvPr id="14" name="TextBox 13"/>
          <p:cNvSpPr txBox="1"/>
          <p:nvPr/>
        </p:nvSpPr>
        <p:spPr>
          <a:xfrm>
            <a:off x="625236" y="5697253"/>
            <a:ext cx="7804296" cy="246221"/>
          </a:xfrm>
          <a:prstGeom prst="rect">
            <a:avLst/>
          </a:prstGeom>
          <a:noFill/>
        </p:spPr>
        <p:txBody>
          <a:bodyPr wrap="square" rtlCol="0">
            <a:spAutoFit/>
          </a:bodyPr>
          <a:lstStyle/>
          <a:p>
            <a:pPr algn="r"/>
            <a:r>
              <a:rPr lang="en-US" sz="1000" dirty="0" err="1">
                <a:solidFill>
                  <a:srgbClr val="004289"/>
                </a:solidFill>
              </a:rPr>
              <a:t>Younossi</a:t>
            </a:r>
            <a:r>
              <a:rPr lang="en-US" sz="1000" dirty="0">
                <a:solidFill>
                  <a:srgbClr val="004289"/>
                </a:solidFill>
              </a:rPr>
              <a:t> ZM et al. Hepatology. 2016 Jul; </a:t>
            </a:r>
            <a:r>
              <a:rPr lang="en-GB" sz="1000" dirty="0">
                <a:solidFill>
                  <a:srgbClr val="004289"/>
                </a:solidFill>
              </a:rPr>
              <a:t>McCullough AJ. Journal of clinical gastroenterology. 2006 Mar</a:t>
            </a:r>
            <a:endParaRPr lang="en-US" sz="1000" dirty="0">
              <a:solidFill>
                <a:srgbClr val="004289"/>
              </a:solidFill>
            </a:endParaRPr>
          </a:p>
        </p:txBody>
      </p:sp>
      <p:sp>
        <p:nvSpPr>
          <p:cNvPr id="15" name="Rechthoek 14"/>
          <p:cNvSpPr/>
          <p:nvPr/>
        </p:nvSpPr>
        <p:spPr>
          <a:xfrm>
            <a:off x="465664" y="1368633"/>
            <a:ext cx="6556637" cy="1323439"/>
          </a:xfrm>
          <a:prstGeom prst="rect">
            <a:avLst/>
          </a:prstGeom>
        </p:spPr>
        <p:txBody>
          <a:bodyPr wrap="square">
            <a:spAutoFit/>
          </a:bodyPr>
          <a:lstStyle/>
          <a:p>
            <a:pPr lvl="0"/>
            <a:r>
              <a:rPr lang="nl-NL" sz="2000" b="1" dirty="0">
                <a:solidFill>
                  <a:srgbClr val="004289"/>
                </a:solidFill>
              </a:rPr>
              <a:t>50% NL BMI &gt; 25; 15% NL BMI &gt; 30</a:t>
            </a:r>
          </a:p>
          <a:p>
            <a:endParaRPr lang="nl-NL" sz="2000" b="1" dirty="0">
              <a:solidFill>
                <a:srgbClr val="004289"/>
              </a:solidFill>
            </a:endParaRPr>
          </a:p>
          <a:p>
            <a:r>
              <a:rPr lang="nl-NL" sz="2000" b="1" dirty="0">
                <a:solidFill>
                  <a:srgbClr val="004289"/>
                </a:solidFill>
              </a:rPr>
              <a:t>NAFLD	&gt; 25% </a:t>
            </a:r>
          </a:p>
          <a:p>
            <a:r>
              <a:rPr lang="nl-NL" sz="2000" b="1" dirty="0">
                <a:solidFill>
                  <a:srgbClr val="004289"/>
                </a:solidFill>
              </a:rPr>
              <a:t>	&gt; 60% onder mensen met metabool syndroom/ DM</a:t>
            </a:r>
          </a:p>
        </p:txBody>
      </p:sp>
      <p:sp>
        <p:nvSpPr>
          <p:cNvPr id="18" name="Tekstvak 17"/>
          <p:cNvSpPr txBox="1"/>
          <p:nvPr/>
        </p:nvSpPr>
        <p:spPr>
          <a:xfrm>
            <a:off x="2564735" y="5489357"/>
            <a:ext cx="4608512" cy="246221"/>
          </a:xfrm>
          <a:prstGeom prst="rect">
            <a:avLst/>
          </a:prstGeom>
          <a:noFill/>
        </p:spPr>
        <p:txBody>
          <a:bodyPr wrap="square" rtlCol="0">
            <a:spAutoFit/>
          </a:bodyPr>
          <a:lstStyle/>
          <a:p>
            <a:r>
              <a:rPr lang="nl-NL" sz="1000" dirty="0">
                <a:latin typeface="+mj-lt"/>
              </a:rPr>
              <a:t>Maarten E., Niet-alcoholische leververvetting, </a:t>
            </a:r>
            <a:r>
              <a:rPr lang="nl-NL" sz="1000" dirty="0" err="1">
                <a:latin typeface="+mj-lt"/>
              </a:rPr>
              <a:t>NTvG</a:t>
            </a:r>
            <a:r>
              <a:rPr lang="nl-NL" sz="1000" dirty="0">
                <a:latin typeface="+mj-lt"/>
              </a:rPr>
              <a:t> 2020</a:t>
            </a:r>
          </a:p>
        </p:txBody>
      </p:sp>
      <p:pic>
        <p:nvPicPr>
          <p:cNvPr id="17"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2130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NAFLD </a:t>
            </a:r>
            <a:r>
              <a:rPr lang="nl-NL" dirty="0" err="1"/>
              <a:t>metabole</a:t>
            </a:r>
            <a:r>
              <a:rPr lang="nl-NL" dirty="0"/>
              <a:t> complicaties</a:t>
            </a:r>
            <a:endParaRPr lang="en-US" dirty="0"/>
          </a:p>
        </p:txBody>
      </p:sp>
      <p:sp>
        <p:nvSpPr>
          <p:cNvPr id="4" name="Slide Number Placeholder 3"/>
          <p:cNvSpPr>
            <a:spLocks noGrp="1"/>
          </p:cNvSpPr>
          <p:nvPr>
            <p:ph type="sldNum" sz="quarter" idx="4294967295"/>
          </p:nvPr>
        </p:nvSpPr>
        <p:spPr/>
        <p:txBody>
          <a:bodyPr/>
          <a:lstStyle/>
          <a:p>
            <a:fld id="{BC020B50-E7B8-432A-ABBA-2FEDA1C48802}" type="slidenum">
              <a:rPr lang="en-US" smtClean="0">
                <a:solidFill>
                  <a:srgbClr val="004289"/>
                </a:solidFill>
              </a:rPr>
              <a:pPr/>
              <a:t>6</a:t>
            </a:fld>
            <a:endParaRPr lang="en-US">
              <a:solidFill>
                <a:srgbClr val="004289"/>
              </a:solidFill>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5033" y="4068544"/>
            <a:ext cx="1737953" cy="799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107" y="3365314"/>
            <a:ext cx="2000250" cy="948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33" y="3460045"/>
            <a:ext cx="211455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5275" y="3411826"/>
            <a:ext cx="2076450" cy="1017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a:xfrm>
            <a:off x="1984443" y="4124868"/>
            <a:ext cx="628751" cy="188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rgbClr val="FFFFFF"/>
                </a:solidFill>
              </a:rPr>
              <a:t>25%</a:t>
            </a:r>
            <a:endParaRPr lang="en-US" sz="1400" dirty="0">
              <a:solidFill>
                <a:srgbClr val="FFFFFF"/>
              </a:solidFill>
            </a:endParaRPr>
          </a:p>
        </p:txBody>
      </p:sp>
      <p:sp>
        <p:nvSpPr>
          <p:cNvPr id="10" name="Right Arrow 9"/>
          <p:cNvSpPr/>
          <p:nvPr/>
        </p:nvSpPr>
        <p:spPr>
          <a:xfrm>
            <a:off x="4315838" y="4124867"/>
            <a:ext cx="628751" cy="188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rgbClr val="FFFFFF"/>
                </a:solidFill>
              </a:rPr>
              <a:t>30%</a:t>
            </a:r>
            <a:endParaRPr lang="en-US" sz="1400" dirty="0">
              <a:solidFill>
                <a:srgbClr val="FFFFFF"/>
              </a:solidFill>
            </a:endParaRPr>
          </a:p>
        </p:txBody>
      </p:sp>
      <p:pic>
        <p:nvPicPr>
          <p:cNvPr id="1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01557" y="3054728"/>
            <a:ext cx="1583046" cy="902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ight Arrow 11"/>
          <p:cNvSpPr/>
          <p:nvPr/>
        </p:nvSpPr>
        <p:spPr>
          <a:xfrm rot="21209630">
            <a:off x="6697473" y="3397943"/>
            <a:ext cx="699199" cy="1124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ight Arrow 12"/>
          <p:cNvSpPr/>
          <p:nvPr/>
        </p:nvSpPr>
        <p:spPr>
          <a:xfrm rot="2378846">
            <a:off x="6465661" y="3852942"/>
            <a:ext cx="1034351" cy="998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ight Arrow 13"/>
          <p:cNvSpPr/>
          <p:nvPr/>
        </p:nvSpPr>
        <p:spPr>
          <a:xfrm rot="3028247">
            <a:off x="5322700" y="4233955"/>
            <a:ext cx="684308" cy="1995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ight Arrow 14"/>
          <p:cNvSpPr/>
          <p:nvPr/>
        </p:nvSpPr>
        <p:spPr>
          <a:xfrm rot="16437410">
            <a:off x="5913398" y="2959441"/>
            <a:ext cx="485092" cy="167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6" name="Picture 7" descr="Afbeeldingsresultaat voor cardiovascular diseas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2923" y="4591577"/>
            <a:ext cx="1733702" cy="6466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07013" y="5246385"/>
            <a:ext cx="1999722" cy="540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515411" y="5671027"/>
            <a:ext cx="7804296" cy="400110"/>
          </a:xfrm>
          <a:prstGeom prst="rect">
            <a:avLst/>
          </a:prstGeom>
          <a:noFill/>
        </p:spPr>
        <p:txBody>
          <a:bodyPr wrap="square" rtlCol="0">
            <a:spAutoFit/>
          </a:bodyPr>
          <a:lstStyle/>
          <a:p>
            <a:pPr algn="r"/>
            <a:r>
              <a:rPr lang="en-US" sz="1000" dirty="0" err="1">
                <a:solidFill>
                  <a:srgbClr val="004289"/>
                </a:solidFill>
              </a:rPr>
              <a:t>Younossi</a:t>
            </a:r>
            <a:r>
              <a:rPr lang="en-US" sz="1000" dirty="0">
                <a:solidFill>
                  <a:srgbClr val="004289"/>
                </a:solidFill>
              </a:rPr>
              <a:t> ZM et al. Hepatology. 2016 ; </a:t>
            </a:r>
            <a:r>
              <a:rPr lang="en-GB" sz="1000" dirty="0">
                <a:solidFill>
                  <a:srgbClr val="004289"/>
                </a:solidFill>
              </a:rPr>
              <a:t>McCullough AJ. Journal of clinical gastroenterology. 2006 Mar</a:t>
            </a:r>
            <a:endParaRPr lang="en-US" sz="1000" dirty="0">
              <a:solidFill>
                <a:srgbClr val="004289"/>
              </a:solidFill>
            </a:endParaRPr>
          </a:p>
          <a:p>
            <a:pPr algn="r"/>
            <a:r>
              <a:rPr lang="it-IT" sz="1000" dirty="0">
                <a:solidFill>
                  <a:srgbClr val="004289"/>
                </a:solidFill>
              </a:rPr>
              <a:t>Vanni E et al. </a:t>
            </a:r>
            <a:r>
              <a:rPr lang="it-IT" sz="1000" dirty="0" err="1">
                <a:solidFill>
                  <a:srgbClr val="004289"/>
                </a:solidFill>
              </a:rPr>
              <a:t>Semin</a:t>
            </a:r>
            <a:r>
              <a:rPr lang="it-IT" sz="1000" dirty="0">
                <a:solidFill>
                  <a:srgbClr val="004289"/>
                </a:solidFill>
              </a:rPr>
              <a:t> </a:t>
            </a:r>
            <a:r>
              <a:rPr lang="it-IT" sz="1000" dirty="0" err="1">
                <a:solidFill>
                  <a:srgbClr val="004289"/>
                </a:solidFill>
              </a:rPr>
              <a:t>Liver</a:t>
            </a:r>
            <a:r>
              <a:rPr lang="it-IT" sz="1000" dirty="0">
                <a:solidFill>
                  <a:srgbClr val="004289"/>
                </a:solidFill>
              </a:rPr>
              <a:t> </a:t>
            </a:r>
            <a:r>
              <a:rPr lang="it-IT" sz="1000" dirty="0" err="1">
                <a:solidFill>
                  <a:srgbClr val="004289"/>
                </a:solidFill>
              </a:rPr>
              <a:t>Dis</a:t>
            </a:r>
            <a:r>
              <a:rPr lang="it-IT" sz="1000" dirty="0">
                <a:solidFill>
                  <a:srgbClr val="004289"/>
                </a:solidFill>
              </a:rPr>
              <a:t>. </a:t>
            </a:r>
            <a:r>
              <a:rPr lang="en-US" sz="1000" dirty="0">
                <a:solidFill>
                  <a:srgbClr val="004289"/>
                </a:solidFill>
              </a:rPr>
              <a:t>2015 Aug</a:t>
            </a:r>
          </a:p>
        </p:txBody>
      </p:sp>
      <p:pic>
        <p:nvPicPr>
          <p:cNvPr id="20" name="Picture 19"/>
          <p:cNvPicPr>
            <a:picLocks noChangeAspect="1"/>
          </p:cNvPicPr>
          <p:nvPr/>
        </p:nvPicPr>
        <p:blipFill>
          <a:blip r:embed="rId12"/>
          <a:stretch>
            <a:fillRect/>
          </a:stretch>
        </p:blipFill>
        <p:spPr>
          <a:xfrm>
            <a:off x="5630474" y="1957457"/>
            <a:ext cx="1054207" cy="790655"/>
          </a:xfrm>
          <a:prstGeom prst="rect">
            <a:avLst/>
          </a:prstGeom>
        </p:spPr>
      </p:pic>
      <p:pic>
        <p:nvPicPr>
          <p:cNvPr id="24" name="Picture 23"/>
          <p:cNvPicPr>
            <a:picLocks noChangeAspect="1"/>
          </p:cNvPicPr>
          <p:nvPr/>
        </p:nvPicPr>
        <p:blipFill>
          <a:blip r:embed="rId13"/>
          <a:stretch>
            <a:fillRect/>
          </a:stretch>
        </p:blipFill>
        <p:spPr>
          <a:xfrm>
            <a:off x="7051956" y="1883508"/>
            <a:ext cx="856648" cy="642486"/>
          </a:xfrm>
          <a:prstGeom prst="rect">
            <a:avLst/>
          </a:prstGeom>
        </p:spPr>
      </p:pic>
      <p:pic>
        <p:nvPicPr>
          <p:cNvPr id="25" name="Picture 24"/>
          <p:cNvPicPr>
            <a:picLocks noChangeAspect="1"/>
          </p:cNvPicPr>
          <p:nvPr/>
        </p:nvPicPr>
        <p:blipFill>
          <a:blip r:embed="rId14"/>
          <a:stretch>
            <a:fillRect/>
          </a:stretch>
        </p:blipFill>
        <p:spPr>
          <a:xfrm>
            <a:off x="8156943" y="2441731"/>
            <a:ext cx="881881" cy="449857"/>
          </a:xfrm>
          <a:prstGeom prst="rect">
            <a:avLst/>
          </a:prstGeom>
        </p:spPr>
      </p:pic>
      <p:sp>
        <p:nvSpPr>
          <p:cNvPr id="26" name="Right Arrow 25"/>
          <p:cNvSpPr/>
          <p:nvPr/>
        </p:nvSpPr>
        <p:spPr>
          <a:xfrm rot="18569352">
            <a:off x="6381356" y="2877772"/>
            <a:ext cx="938510" cy="1888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Right Arrow 26"/>
          <p:cNvSpPr/>
          <p:nvPr/>
        </p:nvSpPr>
        <p:spPr>
          <a:xfrm rot="19923446">
            <a:off x="6693249" y="3042508"/>
            <a:ext cx="1432880" cy="1335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ight Arrow 27"/>
          <p:cNvSpPr/>
          <p:nvPr/>
        </p:nvSpPr>
        <p:spPr>
          <a:xfrm rot="7667982">
            <a:off x="4593568" y="4419742"/>
            <a:ext cx="684308" cy="1995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9" name="Picture 28"/>
          <p:cNvPicPr>
            <a:picLocks noChangeAspect="1"/>
          </p:cNvPicPr>
          <p:nvPr/>
        </p:nvPicPr>
        <p:blipFill>
          <a:blip r:embed="rId15"/>
          <a:stretch>
            <a:fillRect/>
          </a:stretch>
        </p:blipFill>
        <p:spPr>
          <a:xfrm>
            <a:off x="3749928" y="4902753"/>
            <a:ext cx="1335265" cy="573220"/>
          </a:xfrm>
          <a:prstGeom prst="rect">
            <a:avLst/>
          </a:prstGeom>
        </p:spPr>
      </p:pic>
      <p:pic>
        <p:nvPicPr>
          <p:cNvPr id="21"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70558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5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313" y="548680"/>
            <a:ext cx="8229600" cy="1224135"/>
          </a:xfrm>
        </p:spPr>
        <p:txBody>
          <a:bodyPr>
            <a:normAutofit/>
          </a:bodyPr>
          <a:lstStyle/>
          <a:p>
            <a:r>
              <a:rPr lang="nl-NL" sz="2400" dirty="0">
                <a:solidFill>
                  <a:srgbClr val="004289"/>
                </a:solidFill>
                <a:latin typeface="+mj-lt"/>
              </a:rPr>
              <a:t>VRAAG</a:t>
            </a:r>
            <a:br>
              <a:rPr lang="nl-NL" sz="2400" dirty="0">
                <a:solidFill>
                  <a:srgbClr val="004289"/>
                </a:solidFill>
                <a:latin typeface="+mj-lt"/>
              </a:rPr>
            </a:br>
            <a:r>
              <a:rPr lang="nl-NL" sz="2000" dirty="0">
                <a:solidFill>
                  <a:srgbClr val="004289"/>
                </a:solidFill>
                <a:latin typeface="+mj-lt"/>
              </a:rPr>
              <a:t/>
            </a:r>
            <a:br>
              <a:rPr lang="nl-NL" sz="2000" dirty="0">
                <a:solidFill>
                  <a:srgbClr val="004289"/>
                </a:solidFill>
                <a:latin typeface="+mj-lt"/>
              </a:rPr>
            </a:br>
            <a:r>
              <a:rPr lang="nl-NL" sz="2200" dirty="0">
                <a:solidFill>
                  <a:schemeClr val="accent1"/>
                </a:solidFill>
                <a:latin typeface="+mj-lt"/>
              </a:rPr>
              <a:t>Tot welke fase is het proces omkeerbaar?</a:t>
            </a:r>
          </a:p>
        </p:txBody>
      </p:sp>
      <p:pic>
        <p:nvPicPr>
          <p:cNvPr id="7" name="Afbeelding 6"/>
          <p:cNvPicPr/>
          <p:nvPr/>
        </p:nvPicPr>
        <p:blipFill>
          <a:blip r:embed="rId5"/>
          <a:stretch>
            <a:fillRect/>
          </a:stretch>
        </p:blipFill>
        <p:spPr>
          <a:xfrm>
            <a:off x="611560" y="2060848"/>
            <a:ext cx="7992888" cy="3061494"/>
          </a:xfrm>
          <a:prstGeom prst="rect">
            <a:avLst/>
          </a:prstGeom>
        </p:spPr>
      </p:pic>
      <p:pic>
        <p:nvPicPr>
          <p:cNvPr id="5"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5608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531893"/>
            <a:ext cx="8229600" cy="680969"/>
          </a:xfrm>
        </p:spPr>
        <p:txBody>
          <a:bodyPr>
            <a:normAutofit fontScale="90000"/>
          </a:bodyPr>
          <a:lstStyle/>
          <a:p>
            <a:r>
              <a:rPr lang="nl-NL" sz="3000" dirty="0"/>
              <a:t/>
            </a:r>
            <a:br>
              <a:rPr lang="nl-NL" sz="3000" dirty="0"/>
            </a:br>
            <a:r>
              <a:rPr lang="nl-NL" sz="3000" dirty="0"/>
              <a:t/>
            </a:r>
            <a:br>
              <a:rPr lang="nl-NL" sz="3000" dirty="0"/>
            </a:br>
            <a:r>
              <a:rPr lang="nl-NL" sz="3600" dirty="0"/>
              <a:t>NAFLD</a:t>
            </a:r>
          </a:p>
        </p:txBody>
      </p:sp>
      <p:sp>
        <p:nvSpPr>
          <p:cNvPr id="3" name="Tijdelijke aanduiding voor tekst 2"/>
          <p:cNvSpPr>
            <a:spLocks noGrp="1"/>
          </p:cNvSpPr>
          <p:nvPr>
            <p:ph type="body" sz="quarter" idx="10"/>
          </p:nvPr>
        </p:nvSpPr>
        <p:spPr>
          <a:xfrm>
            <a:off x="395536" y="1399677"/>
            <a:ext cx="9073008" cy="6580536"/>
          </a:xfrm>
        </p:spPr>
        <p:txBody>
          <a:bodyPr>
            <a:normAutofit/>
          </a:bodyPr>
          <a:lstStyle/>
          <a:p>
            <a:pPr lvl="0" algn="just">
              <a:spcAft>
                <a:spcPts val="0"/>
              </a:spcAft>
            </a:pPr>
            <a:endParaRPr lang="nl-NL" sz="3300" dirty="0">
              <a:latin typeface="+mj-lt"/>
              <a:ea typeface="Calibri" panose="020F0502020204030204" pitchFamily="34" charset="0"/>
            </a:endParaRPr>
          </a:p>
          <a:p>
            <a:pPr lvl="0" algn="just">
              <a:spcAft>
                <a:spcPts val="0"/>
              </a:spcAft>
            </a:pPr>
            <a:r>
              <a:rPr lang="nl-NL" dirty="0">
                <a:latin typeface="+mj-lt"/>
                <a:ea typeface="Calibri" panose="020F0502020204030204" pitchFamily="34" charset="0"/>
              </a:rPr>
              <a:t>Hoeksteen van de behandeling</a:t>
            </a:r>
          </a:p>
          <a:p>
            <a:pPr lvl="0" algn="just">
              <a:spcAft>
                <a:spcPts val="0"/>
              </a:spcAft>
            </a:pPr>
            <a:r>
              <a:rPr lang="nl-NL" sz="3300" dirty="0">
                <a:latin typeface="+mj-lt"/>
                <a:ea typeface="Calibri" panose="020F0502020204030204" pitchFamily="34" charset="0"/>
              </a:rPr>
              <a:t>    </a:t>
            </a:r>
            <a:r>
              <a:rPr lang="nl-NL" sz="6000" dirty="0">
                <a:latin typeface="+mj-lt"/>
                <a:ea typeface="Calibri" panose="020F0502020204030204" pitchFamily="34" charset="0"/>
              </a:rPr>
              <a:t>Gewichtsverlies</a:t>
            </a:r>
          </a:p>
          <a:p>
            <a:pPr lvl="0" algn="just">
              <a:spcAft>
                <a:spcPts val="0"/>
              </a:spcAft>
            </a:pPr>
            <a:r>
              <a:rPr lang="nl-NL" dirty="0">
                <a:latin typeface="+mj-lt"/>
                <a:ea typeface="Calibri" panose="020F0502020204030204" pitchFamily="34" charset="0"/>
              </a:rPr>
              <a:t>3-5% om leververvetting en ontsteking te verminderen</a:t>
            </a:r>
            <a:endParaRPr lang="nl-NL" dirty="0">
              <a:latin typeface="+mj-lt"/>
            </a:endParaRPr>
          </a:p>
          <a:p>
            <a:pPr lvl="0" algn="just">
              <a:spcAft>
                <a:spcPts val="0"/>
              </a:spcAft>
            </a:pPr>
            <a:r>
              <a:rPr lang="nl-NL" dirty="0">
                <a:latin typeface="+mj-lt"/>
                <a:ea typeface="Calibri" panose="020F0502020204030204" pitchFamily="34" charset="0"/>
              </a:rPr>
              <a:t>&gt; 10% voor regressie van fibrose/ littekenvorming</a:t>
            </a:r>
            <a:endParaRPr lang="nl-NL" dirty="0">
              <a:latin typeface="+mj-lt"/>
            </a:endParaRPr>
          </a:p>
          <a:p>
            <a:pPr lvl="1" algn="just">
              <a:buFont typeface="Courier New" panose="02070309020205020404" pitchFamily="49" charset="0"/>
              <a:buChar char="o"/>
            </a:pPr>
            <a:endParaRPr lang="nl-NL" sz="2900" dirty="0">
              <a:latin typeface="+mj-lt"/>
            </a:endParaRPr>
          </a:p>
          <a:p>
            <a:pPr marL="342900" indent="-342900">
              <a:buFont typeface="Arial"/>
              <a:buChar char="•"/>
            </a:pPr>
            <a:endParaRPr lang="nl-NL" dirty="0"/>
          </a:p>
        </p:txBody>
      </p:sp>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6165" y="534075"/>
            <a:ext cx="3068952" cy="1731204"/>
          </a:xfrm>
          <a:prstGeom prst="rect">
            <a:avLst/>
          </a:prstGeom>
        </p:spPr>
      </p:pic>
      <p:sp>
        <p:nvSpPr>
          <p:cNvPr id="6" name="Tekstvak 5"/>
          <p:cNvSpPr txBox="1"/>
          <p:nvPr/>
        </p:nvSpPr>
        <p:spPr>
          <a:xfrm>
            <a:off x="572691" y="5603663"/>
            <a:ext cx="3372797" cy="307777"/>
          </a:xfrm>
          <a:prstGeom prst="rect">
            <a:avLst/>
          </a:prstGeom>
          <a:noFill/>
        </p:spPr>
        <p:txBody>
          <a:bodyPr wrap="square" rtlCol="0">
            <a:spAutoFit/>
          </a:bodyPr>
          <a:lstStyle/>
          <a:p>
            <a:r>
              <a:rPr lang="nl-NL" sz="1400" b="1" dirty="0">
                <a:latin typeface="+mj-lt"/>
                <a:ea typeface="Calibri" panose="020F0502020204030204" pitchFamily="34" charset="0"/>
              </a:rPr>
              <a:t>EASL </a:t>
            </a:r>
            <a:r>
              <a:rPr lang="nl-NL" sz="1400" b="1" dirty="0" err="1">
                <a:latin typeface="+mj-lt"/>
                <a:ea typeface="Calibri" panose="020F0502020204030204" pitchFamily="34" charset="0"/>
              </a:rPr>
              <a:t>Guidlines</a:t>
            </a:r>
            <a:r>
              <a:rPr lang="nl-NL" sz="1400" b="1" dirty="0">
                <a:latin typeface="+mj-lt"/>
                <a:ea typeface="Calibri" panose="020F0502020204030204" pitchFamily="34" charset="0"/>
              </a:rPr>
              <a:t> NAFLD 2016</a:t>
            </a:r>
            <a:endParaRPr lang="nl-NL" sz="1400" dirty="0">
              <a:latin typeface="+mj-lt"/>
            </a:endParaRPr>
          </a:p>
        </p:txBody>
      </p:sp>
      <p:sp>
        <p:nvSpPr>
          <p:cNvPr id="10" name="Tekstvak 9"/>
          <p:cNvSpPr txBox="1"/>
          <p:nvPr/>
        </p:nvSpPr>
        <p:spPr>
          <a:xfrm>
            <a:off x="3995441" y="5596876"/>
            <a:ext cx="4608512" cy="307777"/>
          </a:xfrm>
          <a:prstGeom prst="rect">
            <a:avLst/>
          </a:prstGeom>
          <a:noFill/>
        </p:spPr>
        <p:txBody>
          <a:bodyPr wrap="square" rtlCol="0">
            <a:spAutoFit/>
          </a:bodyPr>
          <a:lstStyle/>
          <a:p>
            <a:r>
              <a:rPr lang="nl-NL" sz="1400" dirty="0">
                <a:latin typeface="Arial Unicode MS"/>
              </a:rPr>
              <a:t>Hannah &amp; Harrison, 2016</a:t>
            </a:r>
            <a:endParaRPr lang="nl-NL" sz="1400" dirty="0"/>
          </a:p>
        </p:txBody>
      </p:sp>
      <p:pic>
        <p:nvPicPr>
          <p:cNvPr id="4"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1458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1281040"/>
            <a:ext cx="2902369" cy="193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fbeelding 5" descr="https://www.voedings-advies.nl/sites/default/files/styles/large/public/lowcarb.jpg?itok=jQYAzKg2"/>
          <p:cNvPicPr/>
          <p:nvPr/>
        </p:nvPicPr>
        <p:blipFill>
          <a:blip r:embed="rId5">
            <a:extLst>
              <a:ext uri="{28A0092B-C50C-407E-A947-70E740481C1C}">
                <a14:useLocalDpi xmlns:a14="http://schemas.microsoft.com/office/drawing/2010/main" val="0"/>
              </a:ext>
            </a:extLst>
          </a:blip>
          <a:srcRect/>
          <a:stretch>
            <a:fillRect/>
          </a:stretch>
        </p:blipFill>
        <p:spPr bwMode="auto">
          <a:xfrm>
            <a:off x="5508104" y="1169756"/>
            <a:ext cx="2520280" cy="2043219"/>
          </a:xfrm>
          <a:prstGeom prst="rect">
            <a:avLst/>
          </a:prstGeom>
          <a:noFill/>
          <a:ln>
            <a:noFill/>
          </a:ln>
        </p:spPr>
      </p:pic>
      <p:pic>
        <p:nvPicPr>
          <p:cNvPr id="7" name="Afbeelding 6" descr="types-bariatrische chirurgie-weight-loss-beheer"/>
          <p:cNvPicPr/>
          <p:nvPr/>
        </p:nvPicPr>
        <p:blipFill>
          <a:blip r:embed="rId6">
            <a:extLst>
              <a:ext uri="{28A0092B-C50C-407E-A947-70E740481C1C}">
                <a14:useLocalDpi xmlns:a14="http://schemas.microsoft.com/office/drawing/2010/main" val="0"/>
              </a:ext>
            </a:extLst>
          </a:blip>
          <a:srcRect/>
          <a:stretch>
            <a:fillRect/>
          </a:stretch>
        </p:blipFill>
        <p:spPr bwMode="auto">
          <a:xfrm>
            <a:off x="650605" y="3429000"/>
            <a:ext cx="4048760" cy="2019300"/>
          </a:xfrm>
          <a:prstGeom prst="rect">
            <a:avLst/>
          </a:prstGeom>
          <a:noFill/>
          <a:ln>
            <a:noFill/>
          </a:ln>
        </p:spPr>
      </p:pic>
      <p:sp>
        <p:nvSpPr>
          <p:cNvPr id="4" name="Tekstvak 3"/>
          <p:cNvSpPr txBox="1"/>
          <p:nvPr/>
        </p:nvSpPr>
        <p:spPr>
          <a:xfrm>
            <a:off x="650605" y="620687"/>
            <a:ext cx="7848872" cy="461665"/>
          </a:xfrm>
          <a:prstGeom prst="rect">
            <a:avLst/>
          </a:prstGeom>
          <a:noFill/>
        </p:spPr>
        <p:txBody>
          <a:bodyPr wrap="square" rtlCol="0">
            <a:spAutoFit/>
          </a:bodyPr>
          <a:lstStyle/>
          <a:p>
            <a:r>
              <a:rPr lang="nl-NL" sz="2400" dirty="0"/>
              <a:t>Literatuuronderzoek</a:t>
            </a:r>
          </a:p>
        </p:txBody>
      </p:sp>
      <p:sp>
        <p:nvSpPr>
          <p:cNvPr id="5" name="Tekstvak 4"/>
          <p:cNvSpPr txBox="1"/>
          <p:nvPr/>
        </p:nvSpPr>
        <p:spPr>
          <a:xfrm>
            <a:off x="5508104" y="4065199"/>
            <a:ext cx="2952328" cy="830997"/>
          </a:xfrm>
          <a:prstGeom prst="rect">
            <a:avLst/>
          </a:prstGeom>
          <a:noFill/>
        </p:spPr>
        <p:txBody>
          <a:bodyPr wrap="square" rtlCol="0">
            <a:spAutoFit/>
          </a:bodyPr>
          <a:lstStyle/>
          <a:p>
            <a:r>
              <a:rPr lang="nl-NL" sz="2400" dirty="0"/>
              <a:t>Altijd in combinatie met beweegadvies</a:t>
            </a:r>
          </a:p>
        </p:txBody>
      </p:sp>
      <p:pic>
        <p:nvPicPr>
          <p:cNvPr id="8" name="Afbeelding 7">
            <a:extLst>
              <a:ext uri="{FF2B5EF4-FFF2-40B4-BE49-F238E27FC236}">
                <a16:creationId xmlns="" xmlns:a16="http://schemas.microsoft.com/office/drawing/2014/main" id="{E803434B-27AF-4625-9C63-B9E87BA203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4806" y="1139904"/>
            <a:ext cx="2223298" cy="2263079"/>
          </a:xfrm>
          <a:prstGeom prst="rect">
            <a:avLst/>
          </a:prstGeom>
        </p:spPr>
      </p:pic>
      <p:pic>
        <p:nvPicPr>
          <p:cNvPr id="2" name="Opgenomen gelu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1122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umc_template_v1">
  <a:themeElements>
    <a:clrScheme name="MUMC">
      <a:dk1>
        <a:srgbClr val="004289"/>
      </a:dk1>
      <a:lt1>
        <a:srgbClr val="FFFFFF"/>
      </a:lt1>
      <a:dk2>
        <a:srgbClr val="FF6B00"/>
      </a:dk2>
      <a:lt2>
        <a:srgbClr val="FFFFFF"/>
      </a:lt2>
      <a:accent1>
        <a:srgbClr val="004289"/>
      </a:accent1>
      <a:accent2>
        <a:srgbClr val="FFA665"/>
      </a:accent2>
      <a:accent3>
        <a:srgbClr val="1F8BFF"/>
      </a:accent3>
      <a:accent4>
        <a:srgbClr val="D20000"/>
      </a:accent4>
      <a:accent5>
        <a:srgbClr val="FFE100"/>
      </a:accent5>
      <a:accent6>
        <a:srgbClr val="EC5602"/>
      </a:accent6>
      <a:hlink>
        <a:srgbClr val="0000FF"/>
      </a:hlink>
      <a:folHlink>
        <a:srgbClr val="800080"/>
      </a:folHlink>
    </a:clrScheme>
    <a:fontScheme name="MaastrichtUMC">
      <a:majorFont>
        <a:latin typeface="TheSansOfficeLF"/>
        <a:ea typeface=""/>
        <a:cs typeface=""/>
      </a:majorFont>
      <a:minorFont>
        <a:latin typeface="TheSansOfficeLF"/>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defPPr>
      </a:lstStyle>
    </a:tx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F101E39588214FB437667229C7329D" ma:contentTypeVersion="1" ma:contentTypeDescription="Een nieuw document maken." ma:contentTypeScope="" ma:versionID="6776596b2d508e86ecad845c983deca8">
  <xsd:schema xmlns:xsd="http://www.w3.org/2001/XMLSchema" xmlns:xs="http://www.w3.org/2001/XMLSchema" xmlns:p="http://schemas.microsoft.com/office/2006/metadata/properties" xmlns:ns1="http://schemas.microsoft.com/sharepoint/v3" targetNamespace="http://schemas.microsoft.com/office/2006/metadata/properties" ma:root="true" ma:fieldsID="0a4dfdaa14f58a51274070ca23631a5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Begindatum van de planning" ma:description="Geplande begindatum is een sitekolom die door de publicatiefunctie gemaakt wordt. Het wordt gebruikt om een specifieke datum en tijd op te geven waarop de pagina voor het eerst verschijnt voor sitebezoekers." ma:hidden="true" ma:internalName="PublishingStartDate">
      <xsd:simpleType>
        <xsd:restriction base="dms:Unknown"/>
      </xsd:simpleType>
    </xsd:element>
    <xsd:element name="PublishingExpirationDate" ma:index="9" nillable="true" ma:displayName="Einddatum van de planning" ma:description="Geplande einddatum is een sitekolom die door de publicatiefunctie gemaakt wordt. Het wordt gebruikt om een specifieke datum en tijd op te geven waarop de pagina niet langer verschijnt voor sitebezoeke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DC4C657-A68E-4EB0-AB4F-05725CBB0A36}">
  <ds:schemaRefs>
    <ds:schemaRef ds:uri="http://schemas.microsoft.com/sharepoint/v3/contenttype/forms"/>
  </ds:schemaRefs>
</ds:datastoreItem>
</file>

<file path=customXml/itemProps2.xml><?xml version="1.0" encoding="utf-8"?>
<ds:datastoreItem xmlns:ds="http://schemas.openxmlformats.org/officeDocument/2006/customXml" ds:itemID="{640E4453-EBEA-442A-B9E0-F46946986F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959FB6-0202-4F25-A98E-2C9E52B262AF}">
  <ds:schemaRefs>
    <ds:schemaRef ds:uri="http://purl.org/dc/terms/"/>
    <ds:schemaRef ds:uri="http://purl.org/dc/elements/1.1/"/>
    <ds:schemaRef ds:uri="http://www.w3.org/XML/1998/namespace"/>
    <ds:schemaRef ds:uri="http://purl.org/dc/dcmitype/"/>
    <ds:schemaRef ds:uri="http://schemas.microsoft.com/sharepoint/v3"/>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mumc_template_v1</Template>
  <TotalTime>147</TotalTime>
  <Words>1859</Words>
  <Application>Microsoft Office PowerPoint</Application>
  <PresentationFormat>Diavoorstelling (4:3)</PresentationFormat>
  <Paragraphs>292</Paragraphs>
  <Slides>28</Slides>
  <Notes>21</Notes>
  <HiddenSlides>1</HiddenSlides>
  <MMClips>28</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28</vt:i4>
      </vt:variant>
    </vt:vector>
  </HeadingPairs>
  <TitlesOfParts>
    <vt:vector size="39" baseType="lpstr">
      <vt:lpstr>Arial Unicode MS</vt:lpstr>
      <vt:lpstr>MS PGothic</vt:lpstr>
      <vt:lpstr>Arial</vt:lpstr>
      <vt:lpstr>Calibri</vt:lpstr>
      <vt:lpstr>Courier New</vt:lpstr>
      <vt:lpstr>Lato-Regular</vt:lpstr>
      <vt:lpstr>TheSansOffice LF</vt:lpstr>
      <vt:lpstr>TheSansOfficeLF</vt:lpstr>
      <vt:lpstr>Times New Roman</vt:lpstr>
      <vt:lpstr>Verdana</vt:lpstr>
      <vt:lpstr>mumc_template_v1</vt:lpstr>
      <vt:lpstr>De rol van de diëtist bij NAFLD;  voorkomen van veel ellende </vt:lpstr>
      <vt:lpstr>Voorkomen is beter dan genezen</vt:lpstr>
      <vt:lpstr>Inhoud presentatie</vt:lpstr>
      <vt:lpstr>VRAAG  Wie van u behandelt wel eens patiënten met NAFLD?</vt:lpstr>
      <vt:lpstr>NAFLD in Nederland Volwassen</vt:lpstr>
      <vt:lpstr>NAFLD metabole complicaties</vt:lpstr>
      <vt:lpstr>VRAAG  Tot welke fase is het proces omkeerbaar?</vt:lpstr>
      <vt:lpstr>  NAFLD</vt:lpstr>
      <vt:lpstr>PowerPoint-presentatie</vt:lpstr>
      <vt:lpstr>Mediteraan dieet</vt:lpstr>
      <vt:lpstr>Laag Koolhydraat dieet </vt:lpstr>
      <vt:lpstr>            Ahn J. e.a.  Critical appraisal for low-carbohydrate diet in NAFLD Review and meta-analyses, Clin Nutr 2019</vt:lpstr>
      <vt:lpstr>                     KH-Vet+ dieet in de eerste weken sneller gewichtsverlies dan Vet-dieet ; na 6 weken is het effect gelijk </vt:lpstr>
      <vt:lpstr>Er werd geen correlatie gevonden tussen de mate van KH- beperking en het verbeteren van de NAFLD score </vt:lpstr>
      <vt:lpstr>             </vt:lpstr>
      <vt:lpstr>Mardinoglu e.a. Carb Restriction NAFLD  Cell Metab. 2018 </vt:lpstr>
      <vt:lpstr>Aanvullende aandachtspunten bij NAFLD </vt:lpstr>
      <vt:lpstr>Voordelen KH- dieet</vt:lpstr>
      <vt:lpstr>E.M.H. Mathus-Vliegen, Darmgezondheid, microbiotica en (graan) vezels, NTVD februari 2020 </vt:lpstr>
      <vt:lpstr>Kritische kanttekeningen KH- dieet</vt:lpstr>
      <vt:lpstr> Een streng KH- beperkt dieet is niet geschikt voor mensen met levercirrose of ernstig nierfalen </vt:lpstr>
      <vt:lpstr>EASL guidelines NAFLD</vt:lpstr>
      <vt:lpstr>PowerPoint-presentatie</vt:lpstr>
      <vt:lpstr>Casus ter inleiding van de discussie </vt:lpstr>
      <vt:lpstr>Welk dieet heeft uw voorkeur?</vt:lpstr>
      <vt:lpstr>Stel u kiest voor een KH- dieet</vt:lpstr>
      <vt:lpstr>Take home messages</vt:lpstr>
      <vt:lpstr>    Hartelijk dank voor uw aandacht! </vt:lpstr>
    </vt:vector>
  </TitlesOfParts>
  <Company>MUMC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Zonneveld van G. (Geertjan)</dc:creator>
  <cp:lastModifiedBy>Arine de Ridder</cp:lastModifiedBy>
  <cp:revision>269</cp:revision>
  <cp:lastPrinted>2016-02-04T09:57:45Z</cp:lastPrinted>
  <dcterms:created xsi:type="dcterms:W3CDTF">2016-02-26T09:48:52Z</dcterms:created>
  <dcterms:modified xsi:type="dcterms:W3CDTF">2020-03-13T14:32:46Z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0x01010043F101E39588214FB437667229C7329D</vt:lpwstr>
  </property>
</Properties>
</file>